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308" r:id="rId4"/>
    <p:sldId id="309" r:id="rId5"/>
    <p:sldId id="274" r:id="rId6"/>
    <p:sldId id="295" r:id="rId7"/>
    <p:sldId id="310" r:id="rId8"/>
    <p:sldId id="311" r:id="rId9"/>
    <p:sldId id="312" r:id="rId10"/>
    <p:sldId id="313" r:id="rId11"/>
    <p:sldId id="314" r:id="rId12"/>
    <p:sldId id="316" r:id="rId13"/>
    <p:sldId id="315" r:id="rId14"/>
    <p:sldId id="317" r:id="rId15"/>
    <p:sldId id="318" r:id="rId16"/>
    <p:sldId id="319" r:id="rId17"/>
    <p:sldId id="320" r:id="rId18"/>
    <p:sldId id="321" r:id="rId19"/>
    <p:sldId id="322" r:id="rId20"/>
    <p:sldId id="323" r:id="rId21"/>
    <p:sldId id="324" r:id="rId22"/>
    <p:sldId id="325" r:id="rId23"/>
    <p:sldId id="326" r:id="rId24"/>
    <p:sldId id="265" r:id="rId25"/>
    <p:sldId id="260" r:id="rId2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87" autoAdjust="0"/>
    <p:restoredTop sz="94660"/>
  </p:normalViewPr>
  <p:slideViewPr>
    <p:cSldViewPr snapToGrid="0">
      <p:cViewPr>
        <p:scale>
          <a:sx n="96" d="100"/>
          <a:sy n="96" d="100"/>
        </p:scale>
        <p:origin x="1256" y="144"/>
      </p:cViewPr>
      <p:guideLst>
        <p:guide orient="horz" pos="23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E970CBB1-3F25-44EF-A6B8-2219DE80F1E6}"/>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Arc 220">
            <a:extLst>
              <a:ext uri="{FF2B5EF4-FFF2-40B4-BE49-F238E27FC236}">
                <a16:creationId xmlns:a16="http://schemas.microsoft.com/office/drawing/2014/main" id="{32E2B889-41FC-4724-93F6-48A4DEF90230}"/>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263221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233430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8476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153297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9638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C6032FB9-BC74-4D22-9490-C57A3761EB46}"/>
              </a:ext>
            </a:extLst>
          </p:cNvPr>
          <p:cNvSpPr/>
          <p:nvPr userDrawn="1"/>
        </p:nvSpPr>
        <p:spPr>
          <a:xfrm flipH="1">
            <a:off x="3994321" y="809154"/>
            <a:ext cx="4427783" cy="53238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956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45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0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16250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9" r:id="rId3"/>
    <p:sldLayoutId id="2147483736" r:id="rId4"/>
    <p:sldLayoutId id="2147483740" r:id="rId5"/>
    <p:sldLayoutId id="2147483741" r:id="rId6"/>
    <p:sldLayoutId id="2147483742" r:id="rId7"/>
    <p:sldLayoutId id="2147483738" r:id="rId8"/>
    <p:sldLayoutId id="2147483743" r:id="rId9"/>
    <p:sldLayoutId id="2147483745" r:id="rId10"/>
    <p:sldLayoutId id="2147483747" r:id="rId11"/>
    <p:sldLayoutId id="2147483746" r:id="rId12"/>
    <p:sldLayoutId id="2147483744"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527CFAF-7CCE-44BB-AF72-C1F244779008}"/>
              </a:ext>
            </a:extLst>
          </p:cNvPr>
          <p:cNvGrpSpPr/>
          <p:nvPr/>
        </p:nvGrpSpPr>
        <p:grpSpPr>
          <a:xfrm>
            <a:off x="361896" y="1498187"/>
            <a:ext cx="5389197" cy="3861625"/>
            <a:chOff x="2491486" y="2166705"/>
            <a:chExt cx="4786450" cy="3429727"/>
          </a:xfrm>
          <a:solidFill>
            <a:schemeClr val="bg1"/>
          </a:solidFill>
        </p:grpSpPr>
        <p:grpSp>
          <p:nvGrpSpPr>
            <p:cNvPr id="16" name="Graphic 166">
              <a:extLst>
                <a:ext uri="{FF2B5EF4-FFF2-40B4-BE49-F238E27FC236}">
                  <a16:creationId xmlns:a16="http://schemas.microsoft.com/office/drawing/2014/main" id="{76D1291D-A11D-4617-ACBA-1EB139B4784E}"/>
                </a:ext>
              </a:extLst>
            </p:cNvPr>
            <p:cNvGrpSpPr/>
            <p:nvPr/>
          </p:nvGrpSpPr>
          <p:grpSpPr>
            <a:xfrm rot="10800000">
              <a:off x="2739541" y="2574234"/>
              <a:ext cx="3581400" cy="752475"/>
              <a:chOff x="4305300" y="3052762"/>
              <a:chExt cx="3581400" cy="752475"/>
            </a:xfrm>
            <a:grpFill/>
          </p:grpSpPr>
          <p:sp>
            <p:nvSpPr>
              <p:cNvPr id="218" name="Freeform: Shape 217">
                <a:extLst>
                  <a:ext uri="{FF2B5EF4-FFF2-40B4-BE49-F238E27FC236}">
                    <a16:creationId xmlns:a16="http://schemas.microsoft.com/office/drawing/2014/main" id="{0C3E7658-13F9-4CBF-AEBE-89CAA6F8F54B}"/>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1216653-ACFD-4626-BFCB-8D8BE8D02F14}"/>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A5CCD930-C3E6-48FA-A447-1EF7D945F322}"/>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2BFDAAB-DF19-4F7A-B787-7EECCB733C0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37D5C5-EE11-43BB-8CFE-7DBEE78813D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33FE45C7-7743-4279-9599-CFD691F575D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E7C030-0A90-48B1-937F-520F1B809878}"/>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BDE8C39-785B-46E9-AAF8-25DC0AC9981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D2CFCE9-4A76-4C62-AE02-F9D55300A536}"/>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7D7CCC1-F881-4ABF-AECE-D88DBC94EFC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4DE75FA-1EA7-4225-A57A-25BDB3025F06}"/>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279FD30-1398-48F1-A83C-BFF6FCEC513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BC0C658-C164-4854-B9CA-48A7CE2357A7}"/>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D35EAA-05AE-467C-8616-2A559406A9B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293E587-D473-40B1-9D2C-47C318FDEB1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8CFF37B-A016-4F71-A8E3-FBFE29F03E9B}"/>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5DBBD7E-EF65-47BA-80AE-33A4F245A9E6}"/>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C42ECB2-55FD-4854-AB69-0D3E661F3F98}"/>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9A1734F4-3CAA-48BF-BA98-9A10C038B700}"/>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E1322D1-740B-4847-88F0-6EC72D2F41E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17" name="Graphic 16">
              <a:extLst>
                <a:ext uri="{FF2B5EF4-FFF2-40B4-BE49-F238E27FC236}">
                  <a16:creationId xmlns:a16="http://schemas.microsoft.com/office/drawing/2014/main" id="{30F04740-12EB-497B-8B91-51D4B31E7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1486" y="3466203"/>
              <a:ext cx="3600450" cy="771525"/>
            </a:xfrm>
            <a:prstGeom prst="rect">
              <a:avLst/>
            </a:prstGeom>
          </p:spPr>
        </p:pic>
        <p:pic>
          <p:nvPicPr>
            <p:cNvPr id="18" name="Graphic 17">
              <a:extLst>
                <a:ext uri="{FF2B5EF4-FFF2-40B4-BE49-F238E27FC236}">
                  <a16:creationId xmlns:a16="http://schemas.microsoft.com/office/drawing/2014/main" id="{8ECA97C9-D664-4952-9EC2-18F60B03B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436" y="3868249"/>
              <a:ext cx="3600450" cy="771525"/>
            </a:xfrm>
            <a:prstGeom prst="rect">
              <a:avLst/>
            </a:prstGeom>
          </p:spPr>
        </p:pic>
        <p:pic>
          <p:nvPicPr>
            <p:cNvPr id="19" name="Graphic 18">
              <a:extLst>
                <a:ext uri="{FF2B5EF4-FFF2-40B4-BE49-F238E27FC236}">
                  <a16:creationId xmlns:a16="http://schemas.microsoft.com/office/drawing/2014/main" id="{15AE8B53-1976-4CC1-8501-44A62C40E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578" y="4508639"/>
              <a:ext cx="3600450" cy="771525"/>
            </a:xfrm>
            <a:prstGeom prst="rect">
              <a:avLst/>
            </a:prstGeom>
          </p:spPr>
        </p:pic>
        <p:grpSp>
          <p:nvGrpSpPr>
            <p:cNvPr id="20" name="Graphic 166">
              <a:extLst>
                <a:ext uri="{FF2B5EF4-FFF2-40B4-BE49-F238E27FC236}">
                  <a16:creationId xmlns:a16="http://schemas.microsoft.com/office/drawing/2014/main" id="{8D1099EE-B7D4-471F-BF10-B35A2B31867D}"/>
                </a:ext>
              </a:extLst>
            </p:cNvPr>
            <p:cNvGrpSpPr/>
            <p:nvPr/>
          </p:nvGrpSpPr>
          <p:grpSpPr>
            <a:xfrm rot="10800000">
              <a:off x="2854450" y="3801472"/>
              <a:ext cx="3581400" cy="752475"/>
              <a:chOff x="4305300" y="3052762"/>
              <a:chExt cx="3581400" cy="752475"/>
            </a:xfrm>
            <a:grpFill/>
          </p:grpSpPr>
          <p:sp>
            <p:nvSpPr>
              <p:cNvPr id="198" name="Freeform: Shape 197">
                <a:extLst>
                  <a:ext uri="{FF2B5EF4-FFF2-40B4-BE49-F238E27FC236}">
                    <a16:creationId xmlns:a16="http://schemas.microsoft.com/office/drawing/2014/main" id="{3CDC641A-4F40-4017-BD1B-202F1575353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ED0D901-344C-4A93-B612-ACF6ABD620B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76E62BE-68EA-401C-92CA-3588760BF1B5}"/>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4A2DB005-CDA6-49F9-A1A0-159D3B4FF43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E6DB662-7BE4-408B-8D05-2F00EA92E9AA}"/>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BF88796-79B6-4671-B97D-210D5B3B95E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C6B51A1-D75D-461D-ACE9-383CE899A2C4}"/>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B86DBE1-D05E-4718-AD02-9F8C213E57A3}"/>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B5A3C0A-F51C-406C-903A-81EC28413ED3}"/>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A2672FA-B090-443C-B8A7-37F5F9E30E4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532AE46-43A4-4B05-9928-DD3C0E4ED06B}"/>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344CFFD-4038-43A9-A5CA-5B07A92C928F}"/>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624B330C-474E-4999-BA9B-8F048E81DC7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A1AEEF2-F04B-45A5-9054-A46D60512E5D}"/>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37509FC-32AF-4044-A39F-219F1F3C00F0}"/>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E839D09-DE1A-4E16-A06E-0D4B748DD1C5}"/>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9ABAC86-6FA1-49A0-9795-68885474762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00D4050-0144-4A34-8927-846E6A2EA3F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EBC56B67-1AC9-4E2C-997D-0A7334E794D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97E33E8-0E89-4392-B96A-C698A4C4F6F8}"/>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1" name="Graphic 166">
              <a:extLst>
                <a:ext uri="{FF2B5EF4-FFF2-40B4-BE49-F238E27FC236}">
                  <a16:creationId xmlns:a16="http://schemas.microsoft.com/office/drawing/2014/main" id="{F9141121-0887-4503-8F6F-E910C6356BEF}"/>
                </a:ext>
              </a:extLst>
            </p:cNvPr>
            <p:cNvGrpSpPr/>
            <p:nvPr/>
          </p:nvGrpSpPr>
          <p:grpSpPr>
            <a:xfrm>
              <a:off x="3823543" y="2188695"/>
              <a:ext cx="2667773" cy="560516"/>
              <a:chOff x="4305300" y="3052762"/>
              <a:chExt cx="3581400" cy="752475"/>
            </a:xfrm>
            <a:grpFill/>
          </p:grpSpPr>
          <p:sp>
            <p:nvSpPr>
              <p:cNvPr id="178" name="Freeform: Shape 177">
                <a:extLst>
                  <a:ext uri="{FF2B5EF4-FFF2-40B4-BE49-F238E27FC236}">
                    <a16:creationId xmlns:a16="http://schemas.microsoft.com/office/drawing/2014/main" id="{BFE743C3-C9CB-4F8D-B83C-FFD63D87EA77}"/>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02079A-A908-4D69-9E5C-27041294C01D}"/>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2CA9E4E-E851-4F0C-8944-4E54BF49EF16}"/>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01AC133-BFF8-4799-8BC0-258CEF5959E7}"/>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0A308CB-E865-4BE4-835E-67F5AFD8E08C}"/>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BFE1FF2-4B02-470F-9692-611D559364F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90A4245A-9E01-4413-A377-4DE08CE1934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BDBAE93-F6C7-4BBA-8648-68BE38BB7E84}"/>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3CCA2E8-9C2A-4C3B-B0A4-ACBB56BEB9C1}"/>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39D8114-8423-4F98-9353-D80A9E17B560}"/>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8B688EA-5247-47BB-B46C-05D54295EE5D}"/>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985AD2D-D780-4BA6-8F3B-D6125630D344}"/>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E5199ED-47F4-4AA8-A405-9F43533E65E2}"/>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B32631E-A1E2-433A-8EF4-2568546E869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5E6474F-FE3E-4FE3-8ED7-9AC852164B55}"/>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5A8DCEA-F6D5-4023-A567-5E049C3A12E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F05903D-B940-468C-B78D-F95F0FC28FC1}"/>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C974302-55EB-4179-A85C-4253093217A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196BBF4-D47A-46DA-A8BE-90951167D054}"/>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23214B6-1C4F-4C8B-B030-25C78163DF8C}"/>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2" name="Graphic 234">
              <a:extLst>
                <a:ext uri="{FF2B5EF4-FFF2-40B4-BE49-F238E27FC236}">
                  <a16:creationId xmlns:a16="http://schemas.microsoft.com/office/drawing/2014/main" id="{0E8BC87D-2319-4EA6-B5B3-DDC5ED3EF8F9}"/>
                </a:ext>
              </a:extLst>
            </p:cNvPr>
            <p:cNvGrpSpPr/>
            <p:nvPr/>
          </p:nvGrpSpPr>
          <p:grpSpPr>
            <a:xfrm>
              <a:off x="3273841" y="2338140"/>
              <a:ext cx="3495664" cy="1188682"/>
              <a:chOff x="7540326" y="1358451"/>
              <a:chExt cx="4257675" cy="1447800"/>
            </a:xfrm>
            <a:grpFill/>
          </p:grpSpPr>
          <p:sp>
            <p:nvSpPr>
              <p:cNvPr id="172" name="Freeform: Shape 171">
                <a:extLst>
                  <a:ext uri="{FF2B5EF4-FFF2-40B4-BE49-F238E27FC236}">
                    <a16:creationId xmlns:a16="http://schemas.microsoft.com/office/drawing/2014/main" id="{452A628C-535B-4754-8D97-5EF9FC4A41D3}"/>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020DC91-F1DB-4F7C-8FAD-8D2F402DB394}"/>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6169FD2-C218-4A00-AF51-A9D59F0BE4AC}"/>
                  </a:ext>
                </a:extLst>
              </p:cNvPr>
              <p:cNvSpPr/>
              <p:nvPr/>
            </p:nvSpPr>
            <p:spPr>
              <a:xfrm>
                <a:off x="7533182" y="1351307"/>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405F4BC-7B95-4DCB-B588-18BA5EDA0A36}"/>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75A5F7C-EAB1-4B94-B467-7E40E073BD6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88CC3B2-437A-46FC-BF4E-9FB61FE4973A}"/>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23" name="Graphic 166">
              <a:extLst>
                <a:ext uri="{FF2B5EF4-FFF2-40B4-BE49-F238E27FC236}">
                  <a16:creationId xmlns:a16="http://schemas.microsoft.com/office/drawing/2014/main" id="{F395EF3D-BCFF-4BDA-A136-F3ED3193C979}"/>
                </a:ext>
              </a:extLst>
            </p:cNvPr>
            <p:cNvGrpSpPr/>
            <p:nvPr/>
          </p:nvGrpSpPr>
          <p:grpSpPr>
            <a:xfrm>
              <a:off x="4054049" y="5011904"/>
              <a:ext cx="2667773" cy="560516"/>
              <a:chOff x="4305300" y="3052762"/>
              <a:chExt cx="3581400" cy="752475"/>
            </a:xfrm>
            <a:grpFill/>
          </p:grpSpPr>
          <p:sp>
            <p:nvSpPr>
              <p:cNvPr id="152" name="Freeform: Shape 151">
                <a:extLst>
                  <a:ext uri="{FF2B5EF4-FFF2-40B4-BE49-F238E27FC236}">
                    <a16:creationId xmlns:a16="http://schemas.microsoft.com/office/drawing/2014/main" id="{090CE62D-4354-4DA9-8B3D-ADB230BBCE65}"/>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E406C90-0CD1-4539-B84B-AAEF11219B1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8A614C4-57FF-4D59-B082-3DE73F78FBC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97D19A5-209D-458C-B2CE-A9B96792D2D1}"/>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C778A36-9280-4E18-87A5-C28A322B9F1E}"/>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C30A4CA-403E-4D76-99C6-A2460E109FEE}"/>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D6A0DE6-8215-44CE-858E-554564A3DBA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43681FF-EAB2-40D4-ABBB-348FA45228B7}"/>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59C4C46-1F53-4756-B0C3-28A9C2C5231B}"/>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01D6716-8E57-4D4B-BF98-02539AEDEE2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F97FBC-5636-4ADD-A2AE-A4EBBA06EA88}"/>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4076DDC-7E6F-48CF-8606-FB9B9304D1E9}"/>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A21E20B-BA80-44E2-BAD4-D7074C7EE4B0}"/>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4C7D4B5-B4AA-4AA9-BD57-7D8D8F22134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00AF39C-D107-404C-A81D-C80709F4A833}"/>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C86537A-A636-4F9B-A44B-F82BF4DBFD1C}"/>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268C19B-7D5C-4751-9E7F-1EF92882C0EF}"/>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CDF8655-1534-4557-AB56-575CDACF01B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3B7697A-913B-4B31-8445-898BFEBE1C7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1031A19-1A7C-4901-966B-5346553B35C1}"/>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4" name="Graphic 3">
              <a:extLst>
                <a:ext uri="{FF2B5EF4-FFF2-40B4-BE49-F238E27FC236}">
                  <a16:creationId xmlns:a16="http://schemas.microsoft.com/office/drawing/2014/main" id="{A11F8951-D580-4389-8CEC-94BFFE8B462E}"/>
                </a:ext>
              </a:extLst>
            </p:cNvPr>
            <p:cNvGrpSpPr/>
            <p:nvPr/>
          </p:nvGrpSpPr>
          <p:grpSpPr>
            <a:xfrm>
              <a:off x="4386205" y="2166705"/>
              <a:ext cx="2891731" cy="3429727"/>
              <a:chOff x="5276850" y="2457450"/>
              <a:chExt cx="1638300" cy="1943100"/>
            </a:xfrm>
            <a:grpFill/>
          </p:grpSpPr>
          <p:sp>
            <p:nvSpPr>
              <p:cNvPr id="25" name="Freeform: Shape 24">
                <a:extLst>
                  <a:ext uri="{FF2B5EF4-FFF2-40B4-BE49-F238E27FC236}">
                    <a16:creationId xmlns:a16="http://schemas.microsoft.com/office/drawing/2014/main" id="{6652FEE1-5D21-4162-850A-023CFB4ABDFA}"/>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21A7032-4210-4948-8AA7-82671C232F79}"/>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FADED69-6170-4C5E-80CE-3C1F5E0125EA}"/>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C4903-4291-4B86-AEBD-DBB246FAE01D}"/>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E6B3CF6-2811-4E64-AB8C-1BCEBC432F0D}"/>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4A18E7B-6A5E-439A-950C-D24B1A57FFC6}"/>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8EE48EF-3528-49E6-BE95-FD71748CB1DB}"/>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3F8C2AB-1474-4D19-8F9D-C95FB8620184}"/>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F8ACD57-7FE0-49D4-95B9-532A99819F8C}"/>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584B00E-9B2D-4C79-8631-88F8B901AF16}"/>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A04A99C-43CA-4D08-9874-917C9491BAFB}"/>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969B493-6C24-468D-B452-55DCC56546F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4F31F34-3E80-44CB-8583-7F8A36CFF232}"/>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223C60-188E-49FC-AD18-163F73C3EAB5}"/>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04AF744-B4F5-4145-A113-D9876D5CFC10}"/>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50B4BB1-5D23-49BD-82BC-35D3DCDFE246}"/>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E5B37A-1BB2-472D-B176-ABE1116F244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13B717E-9DBC-49FF-912A-C05DAA8992AF}"/>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FE2F74-B037-4337-8DE2-3000F728057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F5B4E6C-5E23-4AAC-9C68-CA945BA9C2F2}"/>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4AD5165-C08D-477D-80DC-A719D2044DD0}"/>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A8D20B-1A5D-49B7-8A34-32B03993A1CB}"/>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E613D9-3BB1-4543-953F-5057185EB1A1}"/>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0207523-EE14-42DB-8279-9BAE73CE8B3D}"/>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2080175-49BF-43BC-9CC0-A435D947869C}"/>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C9268F1-F46A-4805-884D-CA88A2F1006A}"/>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FE25E3C-C9B2-41BD-9727-EC76C0B3DEF3}"/>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041F865-C946-41C9-95D9-31420B1F04FC}"/>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1A31480-EEC2-438C-9B69-CD7870676EC9}"/>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F2DEF52-A27C-4E23-A031-8BBAA6F799E1}"/>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F365CE0-D26C-4FFE-AD62-CEE7CCEAA690}"/>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DF836D-FA76-4532-8E91-1ED01A061322}"/>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3BB298A-41BD-4F46-A885-398B760E6553}"/>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2306094-61E7-46D2-B561-7C18DAE7EB75}"/>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83547C-9F3E-4095-98F1-92AE1E3F4189}"/>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3F74F95-A183-417F-8E87-187DFC41239A}"/>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6818A00-6CB4-4F70-BF13-5C967EE7EC25}"/>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163BAE2-AD65-442E-90B9-6C6E661E2B6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A17A58E-565B-4529-B31B-370429B14419}"/>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DA53D05-15C6-49FB-AEA6-678A811EF5B7}"/>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78BD38-1F79-4406-9F3C-9BF595192E7B}"/>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E637A85-B58A-44C2-98B0-DFC164AD3465}"/>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5579501-5E52-4D11-A2D3-12B09C2949B0}"/>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40BB581-3D25-40D7-8360-6ED7A9F2BF2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7E0F58-2811-4E1E-9BA2-99B133063569}"/>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F0DB081-26B8-4209-A46A-F8810AAA7834}"/>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03EACFA-2B27-4F1E-9DD1-A0BD6FADBD0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05AA606-61A6-48B5-899C-0B6ABBD96C4B}"/>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D78F833-70B1-4B96-A07A-D8701E340F12}"/>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F308DD-6BE0-4F14-80E4-F0C9697BD96F}"/>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45E6BCE-38E7-4548-9BB7-F4EDA3FE7B51}"/>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F979A80-C1A1-4A27-91DF-4FD4C5BB88AE}"/>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37E6589-EA54-4209-8C4A-F82EC3F15733}"/>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164D8A6-B01E-4C3D-BCFB-72F38638AF47}"/>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9965FAC-8158-4729-B6B0-9A06B1A490FE}"/>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A513717-B175-4821-AFF8-2B8E1B793E2F}"/>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48B944-1414-4863-9FA1-95547CFE6FFD}"/>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83AF7CD-A3CE-4FE6-8C3F-8468103C1A5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F250EB3-11B0-4200-8FA4-193A1C0AC2D7}"/>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BEF3E2C-37DC-40C6-AD5E-47CBCE9E2A3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63E0395-EE72-47CC-8488-940D040EDC5E}"/>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F58809F-011F-4AA7-B502-3D47F13B44D8}"/>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8717AF7-779B-4DF3-9CEF-D586EA470431}"/>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CD6C76-6AE2-4763-B46B-4EE431766134}"/>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C7FBF5C-A49A-4D31-9A21-76B56C0DF3FA}"/>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AF5C66F-C19C-450F-A636-6856995E3F7D}"/>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4F53D1-48F2-47B4-8E4A-D6F6B605C6C6}"/>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5CF9297-99C2-4BC0-ABD8-D607405790BE}"/>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62E1B38-3F97-4CB8-A3A8-A89FA5899E7A}"/>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1D72538-A8E6-48F9-ABB7-57ACC84A1A7B}"/>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F0E606A-1CD1-4D71-A8A7-77C422D8DAC1}"/>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3CE38DB-DA89-4531-8B4A-699958CF1E2B}"/>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056790B-1E88-4771-825C-AFB0FF4579B1}"/>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DCA4795-58C0-473D-B81C-0E6C59291180}"/>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0B40C1B-35AA-4555-A89F-3305352E9EA3}"/>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0363258-5BBC-4FE2-B802-9B019DB20F56}"/>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B7557A3-3661-4E9C-B39D-B03D062E8A8B}"/>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EF6EE7F-D70D-4736-BFA3-199FCDE19DDA}"/>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6B602B8-A178-473D-9F5A-9BB397626ED8}"/>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AA2A7CD-5FB1-4292-9095-694F1352559F}"/>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331F04C-AABC-46B3-9D30-EDF68C64F8C0}"/>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7235F60-C42B-4C0A-9707-6FAF81FCFFCC}"/>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31FE774-C36F-42A3-9EBC-D78F2B8E66E9}"/>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6E5FE6F-1815-42A7-92B3-2214557950EF}"/>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63DB948-4DDD-40EA-9BEC-159B7B2B96F2}"/>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D889E67-9BDF-4941-9166-1DEB1341ADB3}"/>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83D47A6-5339-44D9-85F0-E489305859C1}"/>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4D5390E-FE16-41A4-AE2A-BDC6F254E607}"/>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1772A60-B0C3-4E82-89A7-7096F64D356B}"/>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2FA24F3-62B4-45E3-9852-D08BB6C61255}"/>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25EB378-46F3-4C03-9FFB-70A6592F630D}"/>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5C21F35-CEFA-4E95-8703-7E445539EF1A}"/>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6123DE7-894E-44BC-A019-4A0E48BA1A98}"/>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C02D98-A389-41B3-94A9-9A1EA77A1A00}"/>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7CDA0F-709A-492B-BBCB-FBFACCF3F549}"/>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3627F75-98E4-465F-A96E-B2FB320B52A8}"/>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C005081-D1EC-4280-AFE2-3B673E4245B1}"/>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6804D91-5A0B-4CB7-9792-1B892F9B65E6}"/>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D873E1D-C603-4CC0-A1C2-243299E92E7A}"/>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6447D3D-5002-461D-8A84-96A8899CCDE8}"/>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2EC40E-F8ED-4C3C-9234-BA5A2989617A}"/>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7DCA0C-E754-4444-9CC7-952E80F01784}"/>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FDFB5BA-246B-4861-8FD6-F790247D9CB5}"/>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567EAA1-16A6-446E-9EF3-E1270C2E53D7}"/>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2374CA-A86D-4043-9B23-8455AF8FD116}"/>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BF6987C-EFB0-4EEF-BF5C-0B1A2F4A8FD3}"/>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76F792A-A0BC-4D31-8420-C7F90375C47E}"/>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5C72C2F-982B-4F14-88AB-4DEE7B514624}"/>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3AB0B20-B639-45F2-AD68-B4462E2825C0}"/>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7A11A1E-8668-4F38-B7F3-1D2A7EB22124}"/>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EFE919F-ECB2-4DF2-B268-42A81035A446}"/>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1C552B6-20FB-4164-B02F-9F7296634698}"/>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FDFA48E-28A3-47EE-88D3-A1B3A0350F9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5C80387-3C62-4353-922D-D20F3B695D51}"/>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312E3F1-EB06-4A69-82B4-4FF9E3EECBD4}"/>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84F926E-1985-4734-88C3-3B51A1D2977B}"/>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074AE5E-2655-4AD5-B49B-3CBF0460C7AD}"/>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42794B9-B7BF-4A9C-A4EF-876E14808839}"/>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CA5C001-B79E-4A68-B6F4-91C0CD156BF0}"/>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17F78D5-68DE-4EF3-9B18-BF7FC6130097}"/>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163E4C1-E447-4A7D-A6E3-7B369DE270B7}"/>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344D6E2-1683-4BCB-AFB5-02420C030787}"/>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00609A4-DCEF-48E7-88F0-DC5E92F8471B}"/>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842D0B0-40C1-4CD2-BDF8-00EF192D3251}"/>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4E4E510-8FCC-4B94-B207-6D3192A74736}"/>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F2F02FC-DB61-49B5-BA26-4ECA647BA5A6}"/>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8CA6A97-8110-46C6-9413-6571D0C83ABB}"/>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sp>
        <p:nvSpPr>
          <p:cNvPr id="238" name="TextBox 237">
            <a:extLst>
              <a:ext uri="{FF2B5EF4-FFF2-40B4-BE49-F238E27FC236}">
                <a16:creationId xmlns:a16="http://schemas.microsoft.com/office/drawing/2014/main" id="{8A3D3530-3E27-B848-B4A0-E87D4B10F48D}"/>
              </a:ext>
            </a:extLst>
          </p:cNvPr>
          <p:cNvSpPr txBox="1"/>
          <p:nvPr/>
        </p:nvSpPr>
        <p:spPr>
          <a:xfrm>
            <a:off x="6535543" y="2971180"/>
            <a:ext cx="6109854" cy="1754326"/>
          </a:xfrm>
          <a:prstGeom prst="rect">
            <a:avLst/>
          </a:prstGeom>
          <a:noFill/>
        </p:spPr>
        <p:txBody>
          <a:bodyPr wrap="square">
            <a:spAutoFit/>
          </a:bodyPr>
          <a:lstStyle/>
          <a:p>
            <a:pPr algn="ctr"/>
            <a:r>
              <a:rPr lang="en-GB" sz="3600" b="1" dirty="0">
                <a:effectLst/>
                <a:latin typeface="Cambria" panose="02040503050406030204" pitchFamily="18" charset="0"/>
              </a:rPr>
              <a:t>Managing a Successful Business Project</a:t>
            </a:r>
          </a:p>
          <a:p>
            <a:pPr algn="ctr"/>
            <a:r>
              <a:rPr lang="en-GB" sz="3600" b="1" dirty="0">
                <a:effectLst/>
                <a:latin typeface="Cambria" panose="02040503050406030204" pitchFamily="18" charset="0"/>
              </a:rPr>
              <a:t> (Pearson Set) </a:t>
            </a:r>
            <a:endParaRPr lang="en-GB" sz="3600" dirty="0">
              <a:latin typeface="Cambria" panose="02040503050406030204" pitchFamily="18" charset="0"/>
            </a:endParaRPr>
          </a:p>
        </p:txBody>
      </p:sp>
      <p:sp>
        <p:nvSpPr>
          <p:cNvPr id="3" name="TextBox 2">
            <a:extLst>
              <a:ext uri="{FF2B5EF4-FFF2-40B4-BE49-F238E27FC236}">
                <a16:creationId xmlns:a16="http://schemas.microsoft.com/office/drawing/2014/main" id="{2BA3D52A-59AE-6E44-BF28-27693D11ECE0}"/>
              </a:ext>
            </a:extLst>
          </p:cNvPr>
          <p:cNvSpPr txBox="1"/>
          <p:nvPr/>
        </p:nvSpPr>
        <p:spPr>
          <a:xfrm>
            <a:off x="9322368" y="6457890"/>
            <a:ext cx="2869632" cy="400110"/>
          </a:xfrm>
          <a:prstGeom prst="rect">
            <a:avLst/>
          </a:prstGeom>
          <a:noFill/>
        </p:spPr>
        <p:txBody>
          <a:bodyPr wrap="none" rtlCol="0">
            <a:spAutoFit/>
          </a:bodyPr>
          <a:lstStyle/>
          <a:p>
            <a:r>
              <a:rPr lang="en-PK" sz="2000" b="1" dirty="0">
                <a:latin typeface="Cambria" panose="02040503050406030204" pitchFamily="18" charset="0"/>
              </a:rPr>
              <a:t>LEARNING OUTCOME 2</a:t>
            </a:r>
          </a:p>
        </p:txBody>
      </p:sp>
    </p:spTree>
    <p:extLst>
      <p:ext uri="{BB962C8B-B14F-4D97-AF65-F5344CB8AC3E}">
        <p14:creationId xmlns:p14="http://schemas.microsoft.com/office/powerpoint/2010/main" val="28943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6C5F1-0164-264B-A586-1A63BDF191C5}"/>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343541"/>
                </a:solidFill>
                <a:latin typeface="Cambria" panose="02040503050406030204" pitchFamily="18" charset="0"/>
              </a:rPr>
              <a:t>Q</a:t>
            </a:r>
            <a:r>
              <a:rPr lang="en-GB" sz="2400" b="1" i="0" dirty="0">
                <a:solidFill>
                  <a:srgbClr val="343541"/>
                </a:solidFill>
                <a:effectLst/>
                <a:latin typeface="Cambria" panose="02040503050406030204" pitchFamily="18" charset="0"/>
              </a:rPr>
              <a:t>ualitative methods</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D2AB983F-C1A7-A449-AA73-0F92A4BDEEDA}"/>
              </a:ext>
            </a:extLst>
          </p:cNvPr>
          <p:cNvSpPr txBox="1"/>
          <p:nvPr/>
        </p:nvSpPr>
        <p:spPr>
          <a:xfrm>
            <a:off x="0" y="713457"/>
            <a:ext cx="12192000" cy="6740307"/>
          </a:xfrm>
          <a:prstGeom prst="rect">
            <a:avLst/>
          </a:prstGeom>
          <a:noFill/>
        </p:spPr>
        <p:txBody>
          <a:bodyPr wrap="square">
            <a:spAutoFit/>
          </a:bodyPr>
          <a:lstStyle/>
          <a:p>
            <a:pPr marL="285750" indent="-285750">
              <a:buFont typeface="Arial" panose="020B0604020202020204" pitchFamily="34" charset="0"/>
              <a:buChar char="•"/>
            </a:pPr>
            <a:r>
              <a:rPr lang="en-PK" sz="2000" dirty="0">
                <a:latin typeface="Cambria" panose="02040503050406030204" pitchFamily="18" charset="0"/>
              </a:rPr>
              <a:t>Research methodologies known as qualitative approaches are centred on gathering and analysing non-numerical data such as words, images, and observations. They are employed in the investigation and comprehension of social phenomena, behavioural patterns, and subjective experiences.</a:t>
            </a:r>
          </a:p>
          <a:p>
            <a:pPr marL="285750" indent="-285750">
              <a:buFont typeface="Arial" panose="020B0604020202020204" pitchFamily="34" charset="0"/>
              <a:buChar char="•"/>
            </a:pPr>
            <a:endParaRPr lang="en-PK" sz="2000" dirty="0">
              <a:latin typeface="Cambria" panose="02040503050406030204" pitchFamily="18" charset="0"/>
            </a:endParaRPr>
          </a:p>
          <a:p>
            <a:pPr marL="285750" indent="-285750">
              <a:buFont typeface="Arial" panose="020B0604020202020204" pitchFamily="34" charset="0"/>
              <a:buChar char="•"/>
            </a:pPr>
            <a:r>
              <a:rPr lang="en-PK" sz="2000" dirty="0">
                <a:latin typeface="Cambria" panose="02040503050406030204" pitchFamily="18" charset="0"/>
              </a:rPr>
              <a:t>Numerous academic fields, such as sociology, anthropology, psychology, education, and the health sciences, use qualitative methods. In-depth interviews, focus groups, ethnography, case studies, and content analysis are a few examples of qualitative research techniques.</a:t>
            </a:r>
          </a:p>
          <a:p>
            <a:pPr marL="285750" indent="-285750">
              <a:buFont typeface="Arial" panose="020B0604020202020204" pitchFamily="34" charset="0"/>
              <a:buChar char="•"/>
            </a:pPr>
            <a:endParaRPr lang="en-PK" sz="2000" dirty="0">
              <a:latin typeface="Cambria" panose="02040503050406030204" pitchFamily="18" charset="0"/>
            </a:endParaRPr>
          </a:p>
          <a:p>
            <a:pPr marL="342900" indent="-342900">
              <a:buFont typeface="Arial" panose="020B0604020202020204" pitchFamily="34" charset="0"/>
              <a:buChar char="•"/>
            </a:pPr>
            <a:r>
              <a:rPr lang="en-GB" sz="2000" dirty="0">
                <a:latin typeface="Cambria" panose="02040503050406030204" pitchFamily="18" charset="0"/>
              </a:rPr>
              <a:t>Instead of quantifying or measuring a phenomenon, qualitative research tries to gain a thorough knowledge of it. Capturing the complexity and diversity of human experiences and behaviours is the aim. When researching complicated or delicate subjects that are difficult to measure or quantify, qualitative research methods are especially helpful.</a:t>
            </a:r>
          </a:p>
          <a:p>
            <a:pPr marL="342900" indent="-342900">
              <a:buFont typeface="Arial" panose="020B0604020202020204" pitchFamily="34" charset="0"/>
              <a:buChar char="•"/>
            </a:pPr>
            <a:endParaRPr lang="en-GB" sz="2000" dirty="0">
              <a:latin typeface="Cambria" panose="02040503050406030204" pitchFamily="18" charset="0"/>
            </a:endParaRPr>
          </a:p>
          <a:p>
            <a:pPr marL="342900" indent="-342900">
              <a:buFont typeface="Arial" panose="020B0604020202020204" pitchFamily="34" charset="0"/>
              <a:buChar char="•"/>
            </a:pPr>
            <a:r>
              <a:rPr lang="en-GB" sz="2000" dirty="0">
                <a:latin typeface="Cambria" panose="02040503050406030204" pitchFamily="18" charset="0"/>
              </a:rPr>
              <a:t>The flexibility of qualitative approaches is one of its key advantages since it enables in-depth and multifaceted examination of research problems. Because it enables the discovery of unexpected findings or patterns, qualitative research is also helpful for developing new theories or hypotheses. But one of the main problems with qualitative research is that the information gathered is frequently subjective and might be hard to extrapolate to other populations.</a:t>
            </a:r>
            <a:endParaRPr lang="en-PK" sz="2000" dirty="0">
              <a:latin typeface="Cambria" panose="02040503050406030204" pitchFamily="18" charset="0"/>
            </a:endParaRPr>
          </a:p>
          <a:p>
            <a:endParaRPr lang="en-PK" dirty="0"/>
          </a:p>
          <a:p>
            <a:endParaRPr lang="en-PK" dirty="0"/>
          </a:p>
          <a:p>
            <a:endParaRPr lang="en-PK" dirty="0"/>
          </a:p>
          <a:p>
            <a:endParaRPr lang="en-PK" dirty="0"/>
          </a:p>
        </p:txBody>
      </p:sp>
    </p:spTree>
    <p:extLst>
      <p:ext uri="{BB962C8B-B14F-4D97-AF65-F5344CB8AC3E}">
        <p14:creationId xmlns:p14="http://schemas.microsoft.com/office/powerpoint/2010/main" val="412527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81572F-083A-F54D-BA5E-F327E39738EC}"/>
              </a:ext>
            </a:extLst>
          </p:cNvPr>
          <p:cNvSpPr txBox="1"/>
          <p:nvPr/>
        </p:nvSpPr>
        <p:spPr>
          <a:xfrm>
            <a:off x="0" y="0"/>
            <a:ext cx="12192000" cy="461665"/>
          </a:xfrm>
          <a:prstGeom prst="rect">
            <a:avLst/>
          </a:prstGeom>
          <a:noFill/>
        </p:spPr>
        <p:txBody>
          <a:bodyPr wrap="square">
            <a:spAutoFit/>
          </a:bodyPr>
          <a:lstStyle/>
          <a:p>
            <a:pPr algn="ctr"/>
            <a:r>
              <a:rPr lang="en-GB" sz="2400" b="1" dirty="0">
                <a:latin typeface="Cambria" panose="02040503050406030204" pitchFamily="18" charset="0"/>
              </a:rPr>
              <a:t>Q</a:t>
            </a:r>
            <a:r>
              <a:rPr lang="en-GB" sz="2400" b="1" dirty="0">
                <a:effectLst/>
                <a:latin typeface="Cambria" panose="02040503050406030204" pitchFamily="18" charset="0"/>
              </a:rPr>
              <a:t>uantitative methods </a:t>
            </a:r>
            <a:endParaRPr lang="en-GB" sz="2400" b="1" dirty="0">
              <a:latin typeface="Cambria" panose="02040503050406030204" pitchFamily="18" charset="0"/>
            </a:endParaRPr>
          </a:p>
        </p:txBody>
      </p:sp>
      <p:sp>
        <p:nvSpPr>
          <p:cNvPr id="5" name="TextBox 4">
            <a:extLst>
              <a:ext uri="{FF2B5EF4-FFF2-40B4-BE49-F238E27FC236}">
                <a16:creationId xmlns:a16="http://schemas.microsoft.com/office/drawing/2014/main" id="{FF316B3D-78F1-E04A-917C-4605B7CCD419}"/>
              </a:ext>
            </a:extLst>
          </p:cNvPr>
          <p:cNvSpPr txBox="1"/>
          <p:nvPr/>
        </p:nvSpPr>
        <p:spPr>
          <a:xfrm>
            <a:off x="0" y="606794"/>
            <a:ext cx="11701669" cy="6186309"/>
          </a:xfrm>
          <a:prstGeom prst="rect">
            <a:avLst/>
          </a:prstGeom>
          <a:noFill/>
        </p:spPr>
        <p:txBody>
          <a:bodyPr wrap="square">
            <a:spAutoFit/>
          </a:bodyPr>
          <a:lstStyle/>
          <a:p>
            <a:pPr marL="342900" indent="-342900" algn="l">
              <a:buFont typeface="Arial" panose="020B0604020202020204" pitchFamily="34" charset="0"/>
              <a:buChar char="•"/>
            </a:pPr>
            <a:r>
              <a:rPr lang="en-GB" sz="2000" b="0" i="0" dirty="0">
                <a:effectLst/>
                <a:latin typeface="Cambria" panose="02040503050406030204" pitchFamily="18" charset="0"/>
              </a:rPr>
              <a:t>Quantitative methods are research techniques that focus on collecting and analysing numerical data to test hypotheses and measure variables. They are used to study and explain social phenomena, human behaviour, and natural phenomena.</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Quantitative methods are commonly used in disciplines such as psychology, economics, public health, and natural sciences. Examples of quantitative methods include experiments, surveys, statistical analysis, and meta-analyses.</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Quantitative research aims to provide objective and precise measurement of variables, often using statistical analysis to identify patterns and relationships. The goal is to test hypotheses and draw conclusions based on empirical evidence. Quantitative research is particularly useful when studying large populations and when researchers need to make generalizations about a population.</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One of the main strengths of quantitative methods is their ability to produce data that can be easily analysed and compared across different contexts. Quantitative research is also useful for testing hypotheses and making predictions, as it provides objective measures of variables. However, one of the main challenges of quantitative research is that it may not capture the complexity and richness of human experiences and behaviours, and may oversimplify the phenomenon being studied.</a:t>
            </a:r>
          </a:p>
          <a:p>
            <a:br>
              <a:rPr lang="en-GB" dirty="0"/>
            </a:br>
            <a:endParaRPr lang="en-PK" dirty="0"/>
          </a:p>
        </p:txBody>
      </p:sp>
    </p:spTree>
    <p:extLst>
      <p:ext uri="{BB962C8B-B14F-4D97-AF65-F5344CB8AC3E}">
        <p14:creationId xmlns:p14="http://schemas.microsoft.com/office/powerpoint/2010/main" val="19967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FA5D2A-2E63-FB4F-979E-6FD7288A0DEE}"/>
              </a:ext>
            </a:extLst>
          </p:cNvPr>
          <p:cNvSpPr txBox="1"/>
          <p:nvPr/>
        </p:nvSpPr>
        <p:spPr>
          <a:xfrm>
            <a:off x="0" y="0"/>
            <a:ext cx="12192000" cy="461665"/>
          </a:xfrm>
          <a:prstGeom prst="rect">
            <a:avLst/>
          </a:prstGeom>
          <a:noFill/>
        </p:spPr>
        <p:txBody>
          <a:bodyPr wrap="square">
            <a:spAutoFit/>
          </a:bodyPr>
          <a:lstStyle/>
          <a:p>
            <a:pPr algn="ctr"/>
            <a:r>
              <a:rPr lang="en-GB" sz="2400" b="1" dirty="0">
                <a:effectLst/>
                <a:latin typeface="Cambria" panose="02040503050406030204" pitchFamily="18" charset="0"/>
              </a:rPr>
              <a:t>Selecting an appropriate strategy for the research </a:t>
            </a:r>
            <a:endParaRPr lang="en-GB" sz="2400" b="1" dirty="0">
              <a:latin typeface="Cambria" panose="02040503050406030204" pitchFamily="18" charset="0"/>
            </a:endParaRPr>
          </a:p>
        </p:txBody>
      </p:sp>
      <p:sp>
        <p:nvSpPr>
          <p:cNvPr id="5" name="TextBox 4">
            <a:extLst>
              <a:ext uri="{FF2B5EF4-FFF2-40B4-BE49-F238E27FC236}">
                <a16:creationId xmlns:a16="http://schemas.microsoft.com/office/drawing/2014/main" id="{1B67EF1A-907E-5841-9576-8A8FEDA006B5}"/>
              </a:ext>
            </a:extLst>
          </p:cNvPr>
          <p:cNvSpPr txBox="1"/>
          <p:nvPr/>
        </p:nvSpPr>
        <p:spPr>
          <a:xfrm>
            <a:off x="0" y="461665"/>
            <a:ext cx="12192000" cy="15819715"/>
          </a:xfrm>
          <a:prstGeom prst="rect">
            <a:avLst/>
          </a:prstGeom>
          <a:noFill/>
        </p:spPr>
        <p:txBody>
          <a:bodyPr wrap="square">
            <a:spAutoFit/>
          </a:bodyPr>
          <a:lstStyle/>
          <a:p>
            <a:pPr marL="285750" indent="-285750">
              <a:buFont typeface="Arial" panose="020B0604020202020204" pitchFamily="34" charset="0"/>
              <a:buChar char="•"/>
            </a:pPr>
            <a:r>
              <a:rPr lang="en-PK" sz="2000" dirty="0">
                <a:latin typeface="Cambria" panose="02040503050406030204" pitchFamily="18" charset="0"/>
              </a:rPr>
              <a:t>The research question, the population being examined, the resources at hand, and the desired result all play a role in choosing the best research technique. Interviews, observation, and questionnaires are a few common study methods.</a:t>
            </a:r>
          </a:p>
          <a:p>
            <a:pPr marL="285750" indent="-285750">
              <a:buFont typeface="Arial" panose="020B0604020202020204" pitchFamily="34" charset="0"/>
              <a:buChar char="•"/>
            </a:pPr>
            <a:endParaRPr lang="en-PK" sz="2000" dirty="0">
              <a:latin typeface="Cambria" panose="02040503050406030204" pitchFamily="18" charset="0"/>
            </a:endParaRPr>
          </a:p>
          <a:p>
            <a:pPr marL="285750" indent="-285750">
              <a:buFont typeface="Arial" panose="020B0604020202020204" pitchFamily="34" charset="0"/>
              <a:buChar char="•"/>
            </a:pPr>
            <a:r>
              <a:rPr lang="en-PK" sz="2000" dirty="0">
                <a:latin typeface="Cambria" panose="02040503050406030204" pitchFamily="18" charset="0"/>
              </a:rPr>
              <a:t>A common study technique used to collect data from a wide sample of people is the use of questionnaires. They consist of a series of uniform questions that can be asked of participants in-person, over the phone, or online. Utilising statistical software, questionnaires can be used to gather information on a variety of subjects. However, they might be constrained by how truthful and accurate the participants' responses are.</a:t>
            </a:r>
          </a:p>
          <a:p>
            <a:pPr marL="285750" indent="-285750">
              <a:buFont typeface="Arial" panose="020B0604020202020204" pitchFamily="34" charset="0"/>
              <a:buChar char="•"/>
            </a:pPr>
            <a:endParaRPr lang="en-PK" sz="2000" dirty="0">
              <a:latin typeface="Cambria" panose="02040503050406030204" pitchFamily="18" charset="0"/>
            </a:endParaRPr>
          </a:p>
          <a:p>
            <a:pPr marL="285750" indent="-285750">
              <a:buFont typeface="Arial" panose="020B0604020202020204" pitchFamily="34" charset="0"/>
              <a:buChar char="•"/>
            </a:pPr>
            <a:r>
              <a:rPr lang="en-GB" sz="2000" dirty="0">
                <a:latin typeface="Cambria" panose="02040503050406030204" pitchFamily="18" charset="0"/>
              </a:rPr>
              <a:t>In interviews, participants and the researcher converse over the phone or in-person. They can offer insights into participants' viewpoints and experiences and are effective for gathering thorough information on a particular subject. Because they are adaptable, interviews can be tailored to different populations and research questions. To guarantee the data is reliable and fair, they might be time-consuming and call for trained interviewers.</a:t>
            </a: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r>
              <a:rPr lang="en-GB" sz="2000" dirty="0">
                <a:latin typeface="Cambria" panose="02040503050406030204" pitchFamily="18" charset="0"/>
              </a:rPr>
              <a:t>The systematic recording of behaviour and occurrences in a natural environment is part of observation. Studying social interactions, group dynamics, and nonverbal communication can all benefit from it. Observation, which can be done explicitly or surreptitiously, can yield rich information on participants' views and behaviour. Nevertheless, observation can take a lot of time and could lead to ethical dilemmas regarding consent and privacy.</a:t>
            </a: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GB" sz="2000" dirty="0">
              <a:latin typeface="Cambria" panose="02040503050406030204" pitchFamily="18" charset="0"/>
            </a:endParaRPr>
          </a:p>
          <a:p>
            <a:pPr marL="285750" indent="-285750">
              <a:buFont typeface="Arial" panose="020B0604020202020204" pitchFamily="34" charset="0"/>
              <a:buChar char="•"/>
            </a:pPr>
            <a:endParaRPr lang="en-PK" sz="2000" dirty="0">
              <a:latin typeface="Cambria" panose="02040503050406030204" pitchFamily="18" charset="0"/>
            </a:endParaRPr>
          </a:p>
          <a:p>
            <a:endParaRPr lang="en-PK" dirty="0"/>
          </a:p>
          <a:p>
            <a:endParaRPr lang="en-PK" dirty="0"/>
          </a:p>
          <a:p>
            <a:endParaRPr lang="en-PK" dirty="0"/>
          </a:p>
          <a:p>
            <a:endParaRPr lang="en-PK" dirty="0"/>
          </a:p>
          <a:p>
            <a:endParaRPr lang="en-PK" dirty="0"/>
          </a:p>
          <a:p>
            <a:endParaRPr lang="en-PK" dirty="0"/>
          </a:p>
          <a:p>
            <a:endParaRPr lang="en-PK" dirty="0"/>
          </a:p>
          <a:p>
            <a:endParaRPr lang="en-PK" dirty="0"/>
          </a:p>
          <a:p>
            <a:endParaRPr lang="en-PK" dirty="0"/>
          </a:p>
        </p:txBody>
      </p:sp>
    </p:spTree>
    <p:extLst>
      <p:ext uri="{BB962C8B-B14F-4D97-AF65-F5344CB8AC3E}">
        <p14:creationId xmlns:p14="http://schemas.microsoft.com/office/powerpoint/2010/main" val="229850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74C4C4-6E6D-E54E-B54E-38A8E73535F7}"/>
              </a:ext>
            </a:extLst>
          </p:cNvPr>
          <p:cNvSpPr txBox="1"/>
          <p:nvPr/>
        </p:nvSpPr>
        <p:spPr>
          <a:xfrm>
            <a:off x="0" y="0"/>
            <a:ext cx="12192000" cy="461665"/>
          </a:xfrm>
          <a:prstGeom prst="rect">
            <a:avLst/>
          </a:prstGeom>
          <a:noFill/>
        </p:spPr>
        <p:txBody>
          <a:bodyPr wrap="square">
            <a:spAutoFit/>
          </a:bodyPr>
          <a:lstStyle/>
          <a:p>
            <a:pPr algn="ctr"/>
            <a:r>
              <a:rPr lang="en-GB" sz="2400" b="1" i="0" dirty="0">
                <a:solidFill>
                  <a:srgbClr val="343541"/>
                </a:solidFill>
                <a:effectLst/>
                <a:latin typeface="Cambria" panose="02040503050406030204" pitchFamily="18" charset="0"/>
              </a:rPr>
              <a:t>Use of monitoring tools</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4189F6FB-06B3-7A43-BA58-56B496A7661F}"/>
              </a:ext>
            </a:extLst>
          </p:cNvPr>
          <p:cNvSpPr txBox="1"/>
          <p:nvPr/>
        </p:nvSpPr>
        <p:spPr>
          <a:xfrm>
            <a:off x="-1" y="461665"/>
            <a:ext cx="12191999" cy="6494085"/>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Monitoring tools such as Work Breakdown Structure (WBS) and Gantt charts are commonly used in project management to help monitor and track progress towards project goals and milestones.</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 </a:t>
            </a:r>
            <a:r>
              <a:rPr lang="en-GB" sz="2000" b="1" i="0" dirty="0">
                <a:solidFill>
                  <a:srgbClr val="374151"/>
                </a:solidFill>
                <a:effectLst/>
                <a:latin typeface="Cambria" panose="02040503050406030204" pitchFamily="18" charset="0"/>
              </a:rPr>
              <a:t>Work Breakdown Structure (WBS) </a:t>
            </a:r>
            <a:r>
              <a:rPr lang="en-GB" sz="2000" b="0" i="0" dirty="0">
                <a:solidFill>
                  <a:srgbClr val="374151"/>
                </a:solidFill>
                <a:effectLst/>
                <a:latin typeface="Cambria" panose="02040503050406030204" pitchFamily="18" charset="0"/>
              </a:rPr>
              <a:t>is a hierarchical breakdown of a project into smaller, more manageable components or tasks. It helps to identify the individual tasks that need to be completed in order to achieve project goals. The WBS also helps to identify the dependencies between tasks and the order in which they need to be completed. This makes it easier to allocate resources, estimate project duration, and monitor progress.</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 </a:t>
            </a:r>
            <a:r>
              <a:rPr lang="en-GB" sz="2000" b="1" i="0" dirty="0">
                <a:solidFill>
                  <a:srgbClr val="374151"/>
                </a:solidFill>
                <a:effectLst/>
                <a:latin typeface="Cambria" panose="02040503050406030204" pitchFamily="18" charset="0"/>
              </a:rPr>
              <a:t>Gantt chart </a:t>
            </a:r>
            <a:r>
              <a:rPr lang="en-GB" sz="2000" b="0" i="0" dirty="0">
                <a:solidFill>
                  <a:srgbClr val="374151"/>
                </a:solidFill>
                <a:effectLst/>
                <a:latin typeface="Cambria" panose="02040503050406030204" pitchFamily="18" charset="0"/>
              </a:rPr>
              <a:t>is a visual representation of a project schedule that shows the tasks or activities on the vertical axis and the timeline on the horizontal axis. Each task is represented by a horizontal bar, which shows the start and end date of the task. Gantt charts are useful for monitoring project progress and identifying potential delays or problems. They also help to identify critical path tasks, which are the tasks that must be completed on time in order to keep the project on schedule.</a:t>
            </a:r>
          </a:p>
          <a:p>
            <a:pPr marL="342900" indent="-34290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Using monitoring tools such as </a:t>
            </a:r>
            <a:r>
              <a:rPr lang="en-GB" sz="2000" b="1" i="0" dirty="0">
                <a:solidFill>
                  <a:srgbClr val="374151"/>
                </a:solidFill>
                <a:effectLst/>
                <a:latin typeface="Cambria" panose="02040503050406030204" pitchFamily="18" charset="0"/>
              </a:rPr>
              <a:t>WBS</a:t>
            </a:r>
            <a:r>
              <a:rPr lang="en-GB" sz="2000" b="0" i="0" dirty="0">
                <a:solidFill>
                  <a:srgbClr val="374151"/>
                </a:solidFill>
                <a:effectLst/>
                <a:latin typeface="Cambria" panose="02040503050406030204" pitchFamily="18" charset="0"/>
              </a:rPr>
              <a:t> and </a:t>
            </a:r>
            <a:r>
              <a:rPr lang="en-GB" sz="2000" b="1" i="0" dirty="0">
                <a:solidFill>
                  <a:srgbClr val="374151"/>
                </a:solidFill>
                <a:effectLst/>
                <a:latin typeface="Cambria" panose="02040503050406030204" pitchFamily="18" charset="0"/>
              </a:rPr>
              <a:t>Gantt charts </a:t>
            </a:r>
            <a:r>
              <a:rPr lang="en-GB" sz="2000" b="0" i="0" dirty="0">
                <a:solidFill>
                  <a:srgbClr val="374151"/>
                </a:solidFill>
                <a:effectLst/>
                <a:latin typeface="Cambria" panose="02040503050406030204" pitchFamily="18" charset="0"/>
              </a:rPr>
              <a:t>can help project managers to identify potential problems early on, allowing them to take corrective action before the project falls behind schedule or goes over budget. They also provide a way to communicate project progress to stakeholders and team members, and to ensure that everyone is working towards the same goals and deadlines.</a:t>
            </a:r>
          </a:p>
          <a:p>
            <a:br>
              <a:rPr lang="en-GB" dirty="0"/>
            </a:br>
            <a:endParaRPr lang="en-PK" dirty="0"/>
          </a:p>
        </p:txBody>
      </p:sp>
    </p:spTree>
    <p:extLst>
      <p:ext uri="{BB962C8B-B14F-4D97-AF65-F5344CB8AC3E}">
        <p14:creationId xmlns:p14="http://schemas.microsoft.com/office/powerpoint/2010/main" val="204482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DF0855-13AD-D94B-ADD9-772F516F0DAD}"/>
              </a:ext>
            </a:extLst>
          </p:cNvPr>
          <p:cNvSpPr txBox="1"/>
          <p:nvPr/>
        </p:nvSpPr>
        <p:spPr>
          <a:xfrm>
            <a:off x="0" y="0"/>
            <a:ext cx="12192000" cy="523220"/>
          </a:xfrm>
          <a:prstGeom prst="rect">
            <a:avLst/>
          </a:prstGeom>
          <a:noFill/>
        </p:spPr>
        <p:txBody>
          <a:bodyPr wrap="square">
            <a:spAutoFit/>
          </a:bodyPr>
          <a:lstStyle/>
          <a:p>
            <a:pPr algn="ctr"/>
            <a:r>
              <a:rPr lang="en-GB" sz="2800" b="1" dirty="0">
                <a:effectLst/>
                <a:latin typeface="Cambria" panose="02040503050406030204" pitchFamily="18" charset="0"/>
              </a:rPr>
              <a:t>Field work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46BA4B3B-CB37-084B-9A3A-5A1ED7FE0623}"/>
              </a:ext>
            </a:extLst>
          </p:cNvPr>
          <p:cNvSpPr txBox="1"/>
          <p:nvPr/>
        </p:nvSpPr>
        <p:spPr>
          <a:xfrm>
            <a:off x="0" y="523220"/>
            <a:ext cx="12192000" cy="6801862"/>
          </a:xfrm>
          <a:prstGeom prst="rect">
            <a:avLst/>
          </a:prstGeom>
          <a:noFill/>
        </p:spPr>
        <p:txBody>
          <a:bodyPr wrap="square">
            <a:spAutoFit/>
          </a:bodyPr>
          <a:lstStyle/>
          <a:p>
            <a:pPr marL="342900" indent="-342900" algn="l">
              <a:buFont typeface="Arial" panose="020B0604020202020204" pitchFamily="34" charset="0"/>
              <a:buChar char="•"/>
            </a:pPr>
            <a:r>
              <a:rPr lang="en-GB" sz="2000" b="0" i="0" dirty="0">
                <a:effectLst/>
                <a:latin typeface="Cambria" panose="02040503050406030204" pitchFamily="18" charset="0"/>
              </a:rPr>
              <a:t>Fieldwork is a research method that involves conducting research outside of a laboratory or controlled environment. It often involves observing or collecting data in natural settings such as communities, ecosystems, workplaces, or public spaces.</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Fieldwork typically involves the collection of primary data through various methods such as interviews, surveys, participant observation, and document analysis. Researchers may also use tools such as GPS, cameras, and audio or video recorders to collect and document data.</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Fieldwork can be challenging as it often involves working in unfamiliar or unpredictable environments. Researchers must be prepared to adapt to changing circumstances and to deal with potential safety risks. They must also be aware of ethical considerations and obtain appropriate permissions before conducting research in a specific location.</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Despite the challenges, fieldwork is a valuable research method that allows researchers to gain insights into complex social and environmental systems. It can also provide opportunities for community engagement and collaboration, which can lead to more meaningful and impactful research outcomes.</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Fieldwork is commonly used in various disciplines such as anthropology, geography, ecology, and environmental studies. It is particularly useful for studying social and environmental issues that cannot be easily observed or measured in a laboratory or controlled setting.</a:t>
            </a:r>
          </a:p>
          <a:p>
            <a:br>
              <a:rPr lang="en-GB" dirty="0"/>
            </a:br>
            <a:endParaRPr lang="en-PK" dirty="0"/>
          </a:p>
        </p:txBody>
      </p:sp>
    </p:spTree>
    <p:extLst>
      <p:ext uri="{BB962C8B-B14F-4D97-AF65-F5344CB8AC3E}">
        <p14:creationId xmlns:p14="http://schemas.microsoft.com/office/powerpoint/2010/main" val="285050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28C06-2E6A-B243-9A81-ED8643033F63}"/>
              </a:ext>
            </a:extLst>
          </p:cNvPr>
          <p:cNvSpPr txBox="1"/>
          <p:nvPr/>
        </p:nvSpPr>
        <p:spPr>
          <a:xfrm>
            <a:off x="92764" y="861971"/>
            <a:ext cx="12099235" cy="4955203"/>
          </a:xfrm>
          <a:prstGeom prst="rect">
            <a:avLst/>
          </a:prstGeom>
          <a:noFill/>
        </p:spPr>
        <p:txBody>
          <a:bodyPr wrap="square">
            <a:spAutoFit/>
          </a:bodyPr>
          <a:lstStyle/>
          <a:p>
            <a:r>
              <a:rPr lang="en-GB" sz="2000" dirty="0">
                <a:effectLst/>
                <a:latin typeface="Cambria" panose="02040503050406030204" pitchFamily="18" charset="0"/>
              </a:rPr>
              <a:t>There are many different strategies that can be used to conduct research, depending on the nature of the research question and the desired outcomes. Some of the most common research strategies include:</a:t>
            </a:r>
          </a:p>
          <a:p>
            <a:pPr>
              <a:buFont typeface="+mj-lt"/>
              <a:buAutoNum type="arabicPeriod"/>
            </a:pPr>
            <a:r>
              <a:rPr lang="en-GB" sz="2000" b="1" i="0" dirty="0">
                <a:effectLst/>
                <a:latin typeface="Cambria" panose="02040503050406030204" pitchFamily="18" charset="0"/>
              </a:rPr>
              <a:t>Interviews: </a:t>
            </a:r>
          </a:p>
          <a:p>
            <a:pPr marL="342900" indent="-342900">
              <a:buFont typeface="Arial" panose="020B0604020202020204" pitchFamily="34" charset="0"/>
              <a:buChar char="•"/>
            </a:pPr>
            <a:r>
              <a:rPr lang="en-GB" sz="2000" b="0" i="0" dirty="0">
                <a:effectLst/>
                <a:latin typeface="Cambria" panose="02040503050406030204" pitchFamily="18" charset="0"/>
              </a:rPr>
              <a:t>Interviews involve face-to-face or phone conversations between the researcher and participants. They are useful for gathering detailed information on a specific topic and can provide insights into participants' perspectives and experiences.</a:t>
            </a:r>
          </a:p>
          <a:p>
            <a:r>
              <a:rPr lang="en-GB" sz="2000" b="1" i="0" dirty="0">
                <a:effectLst/>
                <a:latin typeface="Cambria" panose="02040503050406030204" pitchFamily="18" charset="0"/>
              </a:rPr>
              <a:t>2.Questionnaires: </a:t>
            </a:r>
          </a:p>
          <a:p>
            <a:pPr marL="342900" indent="-342900">
              <a:buFont typeface="Arial" panose="020B0604020202020204" pitchFamily="34" charset="0"/>
              <a:buChar char="•"/>
            </a:pPr>
            <a:r>
              <a:rPr lang="en-GB" sz="2000" b="0" i="0" dirty="0">
                <a:effectLst/>
                <a:latin typeface="Cambria" panose="02040503050406030204" pitchFamily="18" charset="0"/>
              </a:rPr>
              <a:t>Questionnaires are a popular research strategy used to gather information from a large sample of people. They involve a set of standardized questions that can be administered to participants either in person, by phone, or online.</a:t>
            </a:r>
          </a:p>
          <a:p>
            <a:r>
              <a:rPr lang="en-GB" sz="2000" b="1" dirty="0">
                <a:latin typeface="Cambria" panose="02040503050406030204" pitchFamily="18" charset="0"/>
              </a:rPr>
              <a:t>3.</a:t>
            </a:r>
            <a:r>
              <a:rPr lang="en-GB" sz="2000" b="1" i="0" dirty="0">
                <a:effectLst/>
                <a:latin typeface="Cambria" panose="02040503050406030204" pitchFamily="18" charset="0"/>
              </a:rPr>
              <a:t>Experiments: </a:t>
            </a:r>
          </a:p>
          <a:p>
            <a:pPr marL="342900" indent="-342900">
              <a:buFont typeface="Arial" panose="020B0604020202020204" pitchFamily="34" charset="0"/>
              <a:buChar char="•"/>
            </a:pPr>
            <a:r>
              <a:rPr lang="en-GB" sz="2000" b="0" i="0" dirty="0">
                <a:effectLst/>
                <a:latin typeface="Cambria" panose="02040503050406030204" pitchFamily="18" charset="0"/>
              </a:rPr>
              <a:t>Experiments involve manipulating one or more variables to test a hypothesis or research question. They are useful for establishing cause-and-effect relationships and can provide strong evidence for the effectiveness of interventions or treatments.</a:t>
            </a:r>
          </a:p>
          <a:p>
            <a:br>
              <a:rPr lang="en-GB" b="0" i="0" dirty="0">
                <a:solidFill>
                  <a:srgbClr val="374151"/>
                </a:solidFill>
                <a:effectLst/>
                <a:latin typeface="Söhne"/>
              </a:rPr>
            </a:br>
            <a:endParaRPr lang="en-GB" b="0" i="0" dirty="0">
              <a:solidFill>
                <a:srgbClr val="374151"/>
              </a:solidFill>
              <a:effectLst/>
              <a:latin typeface="Söhne"/>
            </a:endParaRPr>
          </a:p>
        </p:txBody>
      </p:sp>
      <p:sp>
        <p:nvSpPr>
          <p:cNvPr id="5" name="TextBox 4">
            <a:extLst>
              <a:ext uri="{FF2B5EF4-FFF2-40B4-BE49-F238E27FC236}">
                <a16:creationId xmlns:a16="http://schemas.microsoft.com/office/drawing/2014/main" id="{0C347A04-34B8-6941-9FED-4F3B399F4D37}"/>
              </a:ext>
            </a:extLst>
          </p:cNvPr>
          <p:cNvSpPr txBox="1"/>
          <p:nvPr/>
        </p:nvSpPr>
        <p:spPr>
          <a:xfrm>
            <a:off x="0" y="265908"/>
            <a:ext cx="12192000" cy="461665"/>
          </a:xfrm>
          <a:prstGeom prst="rect">
            <a:avLst/>
          </a:prstGeom>
          <a:noFill/>
        </p:spPr>
        <p:txBody>
          <a:bodyPr wrap="square">
            <a:spAutoFit/>
          </a:bodyPr>
          <a:lstStyle/>
          <a:p>
            <a:pPr algn="ctr"/>
            <a:r>
              <a:rPr lang="en-GB" sz="2400" b="1" dirty="0">
                <a:effectLst/>
                <a:latin typeface="Cambria" panose="02040503050406030204" pitchFamily="18" charset="0"/>
              </a:rPr>
              <a:t>Different strategies that can be used to conduct research </a:t>
            </a:r>
            <a:endParaRPr lang="en-GB" sz="2400" b="1" dirty="0">
              <a:latin typeface="Cambria" panose="02040503050406030204" pitchFamily="18" charset="0"/>
            </a:endParaRPr>
          </a:p>
        </p:txBody>
      </p:sp>
    </p:spTree>
    <p:extLst>
      <p:ext uri="{BB962C8B-B14F-4D97-AF65-F5344CB8AC3E}">
        <p14:creationId xmlns:p14="http://schemas.microsoft.com/office/powerpoint/2010/main" val="147016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D9E1BA-3E5E-694E-8582-DDEAF6A62122}"/>
              </a:ext>
            </a:extLst>
          </p:cNvPr>
          <p:cNvSpPr txBox="1"/>
          <p:nvPr/>
        </p:nvSpPr>
        <p:spPr>
          <a:xfrm>
            <a:off x="92764" y="0"/>
            <a:ext cx="12099235" cy="461665"/>
          </a:xfrm>
          <a:prstGeom prst="rect">
            <a:avLst/>
          </a:prstGeom>
          <a:noFill/>
        </p:spPr>
        <p:txBody>
          <a:bodyPr wrap="square">
            <a:spAutoFit/>
          </a:bodyPr>
          <a:lstStyle/>
          <a:p>
            <a:pPr algn="ctr"/>
            <a:r>
              <a:rPr lang="en-GB" sz="2400" b="1" dirty="0">
                <a:latin typeface="Cambria" panose="02040503050406030204" pitchFamily="18" charset="0"/>
              </a:rPr>
              <a:t>S</a:t>
            </a:r>
            <a:r>
              <a:rPr lang="en-GB" sz="2400" b="1" dirty="0">
                <a:effectLst/>
                <a:latin typeface="Cambria" panose="02040503050406030204" pitchFamily="18" charset="0"/>
              </a:rPr>
              <a:t>electing a sample of the consumer market, businesses or individuals </a:t>
            </a:r>
          </a:p>
        </p:txBody>
      </p:sp>
      <p:sp>
        <p:nvSpPr>
          <p:cNvPr id="5" name="TextBox 4">
            <a:extLst>
              <a:ext uri="{FF2B5EF4-FFF2-40B4-BE49-F238E27FC236}">
                <a16:creationId xmlns:a16="http://schemas.microsoft.com/office/drawing/2014/main" id="{367A9624-6309-444E-AF91-9DC63D673655}"/>
              </a:ext>
            </a:extLst>
          </p:cNvPr>
          <p:cNvSpPr txBox="1"/>
          <p:nvPr/>
        </p:nvSpPr>
        <p:spPr>
          <a:xfrm>
            <a:off x="92764" y="614070"/>
            <a:ext cx="12099234" cy="6801862"/>
          </a:xfrm>
          <a:prstGeom prst="rect">
            <a:avLst/>
          </a:prstGeom>
          <a:noFill/>
        </p:spPr>
        <p:txBody>
          <a:bodyPr wrap="square">
            <a:spAutoFit/>
          </a:bodyPr>
          <a:lstStyle/>
          <a:p>
            <a:pPr algn="l"/>
            <a:r>
              <a:rPr lang="en-GB" sz="2000" b="1" i="0" dirty="0">
                <a:effectLst/>
                <a:latin typeface="Cambria" panose="02040503050406030204" pitchFamily="18" charset="0"/>
              </a:rPr>
              <a:t>1.Random sampling:</a:t>
            </a:r>
          </a:p>
          <a:p>
            <a:pPr marL="342900" indent="-342900" algn="l">
              <a:buFont typeface="Arial" panose="020B0604020202020204" pitchFamily="34" charset="0"/>
              <a:buChar char="•"/>
            </a:pPr>
            <a:r>
              <a:rPr lang="en-GB" sz="2000" b="1" i="0" dirty="0">
                <a:effectLst/>
                <a:latin typeface="Cambria" panose="02040503050406030204" pitchFamily="18" charset="0"/>
              </a:rPr>
              <a:t> </a:t>
            </a:r>
            <a:r>
              <a:rPr lang="en-GB" sz="2000" b="0" i="0" dirty="0">
                <a:effectLst/>
                <a:latin typeface="Cambria" panose="02040503050406030204" pitchFamily="18" charset="0"/>
              </a:rPr>
              <a:t>In random sampling, every member of the population has an equal chance of being selected for the study. This method is useful for obtaining a representative sample of the population being studied.</a:t>
            </a:r>
          </a:p>
          <a:p>
            <a:pPr algn="l"/>
            <a:r>
              <a:rPr lang="en-GB" sz="2000" b="1" i="0" dirty="0">
                <a:effectLst/>
                <a:latin typeface="Cambria" panose="02040503050406030204" pitchFamily="18" charset="0"/>
              </a:rPr>
              <a:t>2.Stratified sampling: </a:t>
            </a:r>
          </a:p>
          <a:p>
            <a:pPr marL="342900" indent="-342900" algn="l">
              <a:buFont typeface="Arial" panose="020B0604020202020204" pitchFamily="34" charset="0"/>
              <a:buChar char="•"/>
            </a:pPr>
            <a:r>
              <a:rPr lang="en-GB" sz="2000" b="0" i="0" dirty="0">
                <a:effectLst/>
                <a:latin typeface="Cambria" panose="02040503050406030204" pitchFamily="18" charset="0"/>
              </a:rPr>
              <a:t>In stratified sampling, the population is divided into subgroups or strata based on certain characteristics (e.g., age, gender, income) and a random sample is selected from each stratum. This method is useful for ensuring that the sample is representative of different segments of the population.</a:t>
            </a:r>
          </a:p>
          <a:p>
            <a:pPr algn="l"/>
            <a:r>
              <a:rPr lang="en-GB" sz="2000" b="1" i="0" dirty="0">
                <a:effectLst/>
                <a:latin typeface="Cambria" panose="02040503050406030204" pitchFamily="18" charset="0"/>
              </a:rPr>
              <a:t>3.Cluster sampling:</a:t>
            </a:r>
          </a:p>
          <a:p>
            <a:pPr marL="342900" indent="-342900" algn="l">
              <a:buFont typeface="Arial" panose="020B0604020202020204" pitchFamily="34" charset="0"/>
              <a:buChar char="•"/>
            </a:pPr>
            <a:r>
              <a:rPr lang="en-GB" sz="2000" b="1" i="0" dirty="0">
                <a:effectLst/>
                <a:latin typeface="Cambria" panose="02040503050406030204" pitchFamily="18" charset="0"/>
              </a:rPr>
              <a:t> </a:t>
            </a:r>
            <a:r>
              <a:rPr lang="en-GB" sz="2000" b="0" i="0" dirty="0">
                <a:effectLst/>
                <a:latin typeface="Cambria" panose="02040503050406030204" pitchFamily="18" charset="0"/>
              </a:rPr>
              <a:t>In cluster sampling, the population is divided into groups or clusters based on certain characteristics (e.g., geographic location, industry) and a random sample of clusters is selected. Then, all members of the selected clusters are included in the study. This method is useful for reducing the cost and time of data collection.</a:t>
            </a:r>
          </a:p>
          <a:p>
            <a:pPr algn="l"/>
            <a:r>
              <a:rPr lang="en-GB" sz="2000" b="1" dirty="0">
                <a:latin typeface="Cambria" panose="02040503050406030204" pitchFamily="18" charset="0"/>
              </a:rPr>
              <a:t>4.</a:t>
            </a:r>
            <a:r>
              <a:rPr lang="en-GB" sz="2000" b="1" i="0" dirty="0">
                <a:effectLst/>
                <a:latin typeface="Cambria" panose="02040503050406030204" pitchFamily="18" charset="0"/>
              </a:rPr>
              <a:t>Convenience sampling: </a:t>
            </a:r>
          </a:p>
          <a:p>
            <a:pPr marL="342900" indent="-342900" algn="l">
              <a:buFont typeface="Arial" panose="020B0604020202020204" pitchFamily="34" charset="0"/>
              <a:buChar char="•"/>
            </a:pPr>
            <a:r>
              <a:rPr lang="en-GB" sz="2000" b="0" i="0" dirty="0">
                <a:effectLst/>
                <a:latin typeface="Cambria" panose="02040503050406030204" pitchFamily="18" charset="0"/>
              </a:rPr>
              <a:t>In convenience sampling, participants are selected based on their availability and willingness to participate in the study. This method is easy to implement, but may not be representative of the population being studied.</a:t>
            </a:r>
          </a:p>
          <a:p>
            <a:pPr algn="l"/>
            <a:r>
              <a:rPr lang="en-GB" sz="2000" b="1" i="0" dirty="0">
                <a:effectLst/>
                <a:latin typeface="Cambria" panose="02040503050406030204" pitchFamily="18" charset="0"/>
              </a:rPr>
              <a:t>5.Purposive sampling: </a:t>
            </a:r>
          </a:p>
          <a:p>
            <a:pPr marL="342900" indent="-342900" algn="l">
              <a:buFont typeface="Arial" panose="020B0604020202020204" pitchFamily="34" charset="0"/>
              <a:buChar char="•"/>
            </a:pPr>
            <a:r>
              <a:rPr lang="en-GB" sz="2000" b="0" i="0" dirty="0">
                <a:effectLst/>
                <a:latin typeface="Cambria" panose="02040503050406030204" pitchFamily="18" charset="0"/>
              </a:rPr>
              <a:t>In purposive sampling, participants are selected based on specific criteria, such as their expertise or experience with the research topic. This method is useful for obtaining a sample of individuals with relevant knowledge or experience.</a:t>
            </a:r>
          </a:p>
          <a:p>
            <a:br>
              <a:rPr lang="en-GB" dirty="0"/>
            </a:br>
            <a:endParaRPr lang="en-PK" dirty="0"/>
          </a:p>
        </p:txBody>
      </p:sp>
    </p:spTree>
    <p:extLst>
      <p:ext uri="{BB962C8B-B14F-4D97-AF65-F5344CB8AC3E}">
        <p14:creationId xmlns:p14="http://schemas.microsoft.com/office/powerpoint/2010/main" val="91550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5A2B7-CA18-574D-987C-F48B6A9379C0}"/>
              </a:ext>
            </a:extLst>
          </p:cNvPr>
          <p:cNvSpPr txBox="1"/>
          <p:nvPr/>
        </p:nvSpPr>
        <p:spPr>
          <a:xfrm>
            <a:off x="145774" y="0"/>
            <a:ext cx="12192000" cy="461665"/>
          </a:xfrm>
          <a:prstGeom prst="rect">
            <a:avLst/>
          </a:prstGeom>
          <a:noFill/>
        </p:spPr>
        <p:txBody>
          <a:bodyPr wrap="square">
            <a:spAutoFit/>
          </a:bodyPr>
          <a:lstStyle/>
          <a:p>
            <a:pPr algn="ctr"/>
            <a:r>
              <a:rPr lang="en-GB" sz="2400" b="1" dirty="0">
                <a:latin typeface="Cambria" panose="02040503050406030204" pitchFamily="18" charset="0"/>
              </a:rPr>
              <a:t>S</a:t>
            </a:r>
            <a:r>
              <a:rPr lang="en-GB" sz="2400" b="1" dirty="0">
                <a:effectLst/>
                <a:latin typeface="Cambria" panose="02040503050406030204" pitchFamily="18" charset="0"/>
              </a:rPr>
              <a:t>ampling approaches </a:t>
            </a:r>
          </a:p>
        </p:txBody>
      </p:sp>
      <p:sp>
        <p:nvSpPr>
          <p:cNvPr id="5" name="TextBox 4">
            <a:extLst>
              <a:ext uri="{FF2B5EF4-FFF2-40B4-BE49-F238E27FC236}">
                <a16:creationId xmlns:a16="http://schemas.microsoft.com/office/drawing/2014/main" id="{EC1F13C1-5ADF-4B43-891F-07B8F70CA0DB}"/>
              </a:ext>
            </a:extLst>
          </p:cNvPr>
          <p:cNvSpPr txBox="1"/>
          <p:nvPr/>
        </p:nvSpPr>
        <p:spPr>
          <a:xfrm>
            <a:off x="72887" y="620691"/>
            <a:ext cx="12337774" cy="5940088"/>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There are different types of sampling approaches that can be used in research, including:</a:t>
            </a:r>
          </a:p>
          <a:p>
            <a:pPr algn="l"/>
            <a:r>
              <a:rPr lang="en-GB" sz="2000" b="1" i="0" dirty="0">
                <a:solidFill>
                  <a:srgbClr val="374151"/>
                </a:solidFill>
                <a:effectLst/>
                <a:latin typeface="Cambria" panose="02040503050406030204" pitchFamily="18" charset="0"/>
              </a:rPr>
              <a:t>1.Probability sampling: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Probability sampling is a sampling approach that involves randomly selecting participants from a larger population. The key feature of probability sampling is that every member of the population has an equal chance of being selected for the study. Examples of probability sampling include simple random sampling, stratified random sampling, and cluster sampling.</a:t>
            </a:r>
          </a:p>
          <a:p>
            <a:pPr algn="l"/>
            <a:r>
              <a:rPr lang="en-GB" sz="2000" b="1" i="0" dirty="0">
                <a:solidFill>
                  <a:srgbClr val="374151"/>
                </a:solidFill>
                <a:effectLst/>
                <a:latin typeface="Cambria" panose="02040503050406030204" pitchFamily="18" charset="0"/>
              </a:rPr>
              <a:t>2.Non-probability sampling: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Non-probability sampling is a sampling approach that involves selecting participants from a larger population based on criteria other than random selection. Non-probability sampling is commonly used in situations where probability sampling is not feasible or practical. Examples of non-probability sampling include convenience sampling, purposive sampling, and snowball sampling.</a:t>
            </a:r>
          </a:p>
          <a:p>
            <a:pPr algn="l"/>
            <a:r>
              <a:rPr lang="en-GB" sz="2000" b="1" i="0" dirty="0">
                <a:solidFill>
                  <a:srgbClr val="374151"/>
                </a:solidFill>
                <a:effectLst/>
                <a:latin typeface="Cambria" panose="02040503050406030204" pitchFamily="18" charset="0"/>
              </a:rPr>
              <a:t>3.Quota sampling: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Quota sampling is a sampling approach that involves selecting participants based on certain criteria, such as age, gender, or ethnicity, to ensure that the sample is representative of the larger population. Quota sampling is often used in market research to obtain a sample that is representative of the target market.</a:t>
            </a:r>
          </a:p>
          <a:p>
            <a:pPr algn="l"/>
            <a:r>
              <a:rPr lang="en-GB" sz="2000" b="1" i="0" dirty="0">
                <a:solidFill>
                  <a:srgbClr val="374151"/>
                </a:solidFill>
                <a:effectLst/>
                <a:latin typeface="Cambria" panose="02040503050406030204" pitchFamily="18" charset="0"/>
              </a:rPr>
              <a:t>4.Systematic sampling: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Systematic sampling is a sampling approach that involves selecting participants from a larger population based on a systematic pattern, such as every 10th person on a list. Systematic sampling is useful when the population is too large to be easily randomized.</a:t>
            </a:r>
          </a:p>
        </p:txBody>
      </p:sp>
    </p:spTree>
    <p:extLst>
      <p:ext uri="{BB962C8B-B14F-4D97-AF65-F5344CB8AC3E}">
        <p14:creationId xmlns:p14="http://schemas.microsoft.com/office/powerpoint/2010/main" val="108742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15624B-31F2-8A44-9AF3-0A8CF2B60E97}"/>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343541"/>
                </a:solidFill>
                <a:latin typeface="Cambria" panose="02040503050406030204" pitchFamily="18" charset="0"/>
              </a:rPr>
              <a:t>S</a:t>
            </a:r>
            <a:r>
              <a:rPr lang="en-GB" sz="2400" b="1" i="0" dirty="0">
                <a:solidFill>
                  <a:srgbClr val="343541"/>
                </a:solidFill>
                <a:effectLst/>
                <a:latin typeface="Cambria" panose="02040503050406030204" pitchFamily="18" charset="0"/>
              </a:rPr>
              <a:t>ampling techniques</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AE8F67B7-E38E-9B48-A561-6F234C9B7827}"/>
              </a:ext>
            </a:extLst>
          </p:cNvPr>
          <p:cNvSpPr txBox="1"/>
          <p:nvPr/>
        </p:nvSpPr>
        <p:spPr>
          <a:xfrm>
            <a:off x="0" y="610136"/>
            <a:ext cx="12192000" cy="6247864"/>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1.Simple random sampling: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technique involves randomly selecting participants from a larger population, giving every member of the population an equal chance of being selected. This method is often used when the population is relatively small and homogenous.</a:t>
            </a:r>
          </a:p>
          <a:p>
            <a:pPr algn="l"/>
            <a:r>
              <a:rPr lang="en-GB" sz="2000" b="1" i="0" dirty="0">
                <a:solidFill>
                  <a:srgbClr val="374151"/>
                </a:solidFill>
                <a:effectLst/>
                <a:latin typeface="Cambria" panose="02040503050406030204" pitchFamily="18" charset="0"/>
              </a:rPr>
              <a:t>2.Stratified random sampling: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technique involves dividing the population into strata based on certain characteristics (e.g. age, gender, income) and then randomly selecting participants from each stratum. This method is often used when the population has distinct subgroups that need to be represented in the sample.</a:t>
            </a:r>
          </a:p>
          <a:p>
            <a:pPr algn="l"/>
            <a:r>
              <a:rPr lang="en-GB" sz="2000" b="1" i="0" dirty="0">
                <a:solidFill>
                  <a:srgbClr val="374151"/>
                </a:solidFill>
                <a:effectLst/>
                <a:latin typeface="Cambria" panose="02040503050406030204" pitchFamily="18" charset="0"/>
              </a:rPr>
              <a:t>3.Cluster sampling: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This technique involves dividing the population into clusters based on geography or other characteristics, and then randomly selecting clusters to sample. This method is often used when it is impractical or too expensive to sample individuals directly.</a:t>
            </a:r>
          </a:p>
          <a:p>
            <a:pPr algn="l"/>
            <a:r>
              <a:rPr lang="en-GB" sz="2000" b="1" i="0" dirty="0">
                <a:solidFill>
                  <a:srgbClr val="374151"/>
                </a:solidFill>
                <a:effectLst/>
                <a:latin typeface="Cambria" panose="02040503050406030204" pitchFamily="18" charset="0"/>
              </a:rPr>
              <a:t>4.Systematic sampling: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This technique involves selecting every nth person from a population list. For example, every tenth person on a list could be selected for the sample. This method is often used when the population is large and randomly selecting individuals is impractical.</a:t>
            </a:r>
          </a:p>
          <a:p>
            <a:r>
              <a:rPr lang="en-GB" sz="2000" b="1" i="0" dirty="0">
                <a:solidFill>
                  <a:srgbClr val="374151"/>
                </a:solidFill>
                <a:effectLst/>
                <a:latin typeface="Cambria" panose="02040503050406030204" pitchFamily="18" charset="0"/>
              </a:rPr>
              <a:t>5.Convenience sampling:</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This technique involves selecting participants based on their availability and willingness to participate. This method is often used when time and resources are limited, but it may not produce a representative sample.</a:t>
            </a: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14846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233D6-530A-374A-8A3F-DC13C68437F3}"/>
              </a:ext>
            </a:extLst>
          </p:cNvPr>
          <p:cNvSpPr txBox="1"/>
          <p:nvPr/>
        </p:nvSpPr>
        <p:spPr>
          <a:xfrm>
            <a:off x="92765" y="1011921"/>
            <a:ext cx="12099235" cy="7786747"/>
          </a:xfrm>
          <a:prstGeom prst="rect">
            <a:avLst/>
          </a:prstGeom>
          <a:noFill/>
        </p:spPr>
        <p:txBody>
          <a:bodyPr wrap="square">
            <a:spAutoFit/>
          </a:bodyPr>
          <a:lstStyle/>
          <a:p>
            <a:pPr marL="342900" indent="-342900">
              <a:buFont typeface="Arial" panose="020B0604020202020204" pitchFamily="34" charset="0"/>
              <a:buChar char="•"/>
            </a:pPr>
            <a:r>
              <a:rPr lang="en-PK" sz="2000" dirty="0">
                <a:latin typeface="Cambria" panose="02040503050406030204" pitchFamily="18" charset="0"/>
              </a:rPr>
              <a:t>With </a:t>
            </a:r>
            <a:r>
              <a:rPr lang="en-PK" sz="2000" b="1" dirty="0">
                <a:latin typeface="Cambria" panose="02040503050406030204" pitchFamily="18" charset="0"/>
              </a:rPr>
              <a:t>probability sampling</a:t>
            </a:r>
            <a:r>
              <a:rPr lang="en-PK" sz="2000" dirty="0">
                <a:latin typeface="Cambria" panose="02040503050406030204" pitchFamily="18" charset="0"/>
              </a:rPr>
              <a:t>, each person in the population has an equal and known chance of being chosen for the sample. Making ensuring the sample is representative of the population being researched is the aim of probability sampling. Simple random sampling, stratified random sampling, and cluster sampling are a few examples of probability sampling procedures.</a:t>
            </a:r>
          </a:p>
          <a:p>
            <a:pPr marL="342900" indent="-342900">
              <a:buFont typeface="Arial" panose="020B0604020202020204" pitchFamily="34" charset="0"/>
              <a:buChar char="•"/>
            </a:pPr>
            <a:endParaRPr lang="en-PK" sz="2000" dirty="0">
              <a:latin typeface="Cambria" panose="02040503050406030204" pitchFamily="18" charset="0"/>
            </a:endParaRPr>
          </a:p>
          <a:p>
            <a:pPr marL="342900" indent="-342900">
              <a:buFont typeface="Arial" panose="020B0604020202020204" pitchFamily="34" charset="0"/>
              <a:buChar char="•"/>
            </a:pPr>
            <a:r>
              <a:rPr lang="en-GB" sz="2000" b="1" dirty="0">
                <a:latin typeface="Cambria" panose="02040503050406030204" pitchFamily="18" charset="0"/>
              </a:rPr>
              <a:t>Non-probability</a:t>
            </a:r>
            <a:r>
              <a:rPr lang="en-GB" sz="2000" dirty="0">
                <a:latin typeface="Cambria" panose="02040503050406030204" pitchFamily="18" charset="0"/>
              </a:rPr>
              <a:t> sampling, on the other hand, is a strategy where the participants are not chosen by a random procedure. When it is difficult or impossible to compile a complete list of the population under study, non-probability sampling is frequently used. Non-probability sampling can be helpful in exploratory research or when examining populations that are difficult to reach, yet it may result in a based sample. Convenience sampling, purposeful sampling, and snowball sampling are a few non-probability sampling strategies.</a:t>
            </a:r>
          </a:p>
          <a:p>
            <a:pPr marL="342900" indent="-342900">
              <a:buFont typeface="Arial" panose="020B0604020202020204" pitchFamily="34" charset="0"/>
              <a:buChar char="•"/>
            </a:pPr>
            <a:endParaRPr lang="en-GB" sz="2000" dirty="0">
              <a:latin typeface="Cambria" panose="02040503050406030204" pitchFamily="18" charset="0"/>
            </a:endParaRPr>
          </a:p>
          <a:p>
            <a:pPr marL="342900" indent="-342900">
              <a:buFont typeface="Arial" panose="020B0604020202020204" pitchFamily="34" charset="0"/>
              <a:buChar char="•"/>
            </a:pPr>
            <a:r>
              <a:rPr lang="en-GB" sz="2000" dirty="0">
                <a:latin typeface="Cambria" panose="02040503050406030204" pitchFamily="18" charset="0"/>
              </a:rPr>
              <a:t>The study objective, the traits of the population being researched, and the resources available all influence the decision between probability and non-probability sampling procedures. Before choosing the best sampling strategy for a study, researchers must carefully weigh the advantages and disadvantages of each technique.</a:t>
            </a:r>
          </a:p>
          <a:p>
            <a:endParaRPr lang="en-GB" sz="2000" dirty="0">
              <a:latin typeface="Cambria" panose="02040503050406030204" pitchFamily="18" charset="0"/>
            </a:endParaRPr>
          </a:p>
          <a:p>
            <a:endParaRPr lang="en-GB" sz="2000" dirty="0">
              <a:latin typeface="Cambria" panose="02040503050406030204" pitchFamily="18" charset="0"/>
            </a:endParaRPr>
          </a:p>
          <a:p>
            <a:endParaRPr lang="en-GB" sz="2000" dirty="0">
              <a:latin typeface="Cambria" panose="02040503050406030204" pitchFamily="18" charset="0"/>
            </a:endParaRPr>
          </a:p>
          <a:p>
            <a:endParaRPr lang="en-GB" sz="2000" dirty="0">
              <a:latin typeface="Cambria" panose="02040503050406030204" pitchFamily="18" charset="0"/>
            </a:endParaRPr>
          </a:p>
          <a:p>
            <a:endParaRPr lang="en-GB" sz="2000" dirty="0">
              <a:latin typeface="Cambria" panose="02040503050406030204" pitchFamily="18" charset="0"/>
            </a:endParaRPr>
          </a:p>
          <a:p>
            <a:endParaRPr lang="en-GB" sz="2000" dirty="0">
              <a:latin typeface="Cambria" panose="02040503050406030204" pitchFamily="18" charset="0"/>
            </a:endParaRPr>
          </a:p>
          <a:p>
            <a:endParaRPr lang="en-GB" sz="2000" dirty="0">
              <a:latin typeface="Cambria" panose="02040503050406030204" pitchFamily="18" charset="0"/>
            </a:endParaRPr>
          </a:p>
          <a:p>
            <a:endParaRPr lang="en-GB" sz="2000" dirty="0">
              <a:latin typeface="Cambria" panose="02040503050406030204" pitchFamily="18" charset="0"/>
            </a:endParaRPr>
          </a:p>
          <a:p>
            <a:endParaRPr lang="en-PK" sz="2000" dirty="0">
              <a:latin typeface="Cambria" panose="02040503050406030204" pitchFamily="18" charset="0"/>
            </a:endParaRPr>
          </a:p>
        </p:txBody>
      </p:sp>
      <p:sp>
        <p:nvSpPr>
          <p:cNvPr id="5" name="TextBox 4">
            <a:extLst>
              <a:ext uri="{FF2B5EF4-FFF2-40B4-BE49-F238E27FC236}">
                <a16:creationId xmlns:a16="http://schemas.microsoft.com/office/drawing/2014/main" id="{4CAEDD60-AB7C-D346-8028-51DCA68F5460}"/>
              </a:ext>
            </a:extLst>
          </p:cNvPr>
          <p:cNvSpPr txBox="1"/>
          <p:nvPr/>
        </p:nvSpPr>
        <p:spPr>
          <a:xfrm>
            <a:off x="0" y="312291"/>
            <a:ext cx="12145617" cy="461665"/>
          </a:xfrm>
          <a:prstGeom prst="rect">
            <a:avLst/>
          </a:prstGeom>
          <a:noFill/>
        </p:spPr>
        <p:txBody>
          <a:bodyPr wrap="square">
            <a:spAutoFit/>
          </a:bodyPr>
          <a:lstStyle/>
          <a:p>
            <a:pPr algn="ctr"/>
            <a:r>
              <a:rPr lang="en-GB" sz="2400" dirty="0">
                <a:solidFill>
                  <a:srgbClr val="343541"/>
                </a:solidFill>
                <a:latin typeface="Cambria" panose="02040503050406030204" pitchFamily="18" charset="0"/>
              </a:rPr>
              <a:t>P</a:t>
            </a:r>
            <a:r>
              <a:rPr lang="en-GB" sz="2400" b="0" i="0" dirty="0">
                <a:solidFill>
                  <a:srgbClr val="343541"/>
                </a:solidFill>
                <a:effectLst/>
                <a:latin typeface="Cambria" panose="02040503050406030204" pitchFamily="18" charset="0"/>
              </a:rPr>
              <a:t>robability and non- Probability sampling</a:t>
            </a:r>
            <a:endParaRPr lang="en-PK" sz="2400" dirty="0">
              <a:latin typeface="Cambria" panose="02040503050406030204" pitchFamily="18" charset="0"/>
            </a:endParaRPr>
          </a:p>
        </p:txBody>
      </p:sp>
    </p:spTree>
    <p:extLst>
      <p:ext uri="{BB962C8B-B14F-4D97-AF65-F5344CB8AC3E}">
        <p14:creationId xmlns:p14="http://schemas.microsoft.com/office/powerpoint/2010/main" val="245840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raphic 4">
            <a:extLst>
              <a:ext uri="{FF2B5EF4-FFF2-40B4-BE49-F238E27FC236}">
                <a16:creationId xmlns:a16="http://schemas.microsoft.com/office/drawing/2014/main" id="{A108AA84-AC61-48B6-B660-8D2FBDF61916}"/>
              </a:ext>
            </a:extLst>
          </p:cNvPr>
          <p:cNvSpPr/>
          <p:nvPr/>
        </p:nvSpPr>
        <p:spPr>
          <a:xfrm rot="19505365">
            <a:off x="7177291" y="1098565"/>
            <a:ext cx="4481901" cy="4392262"/>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8FC4EF">
              <a:alpha val="18000"/>
            </a:srgbClr>
          </a:solidFill>
          <a:ln w="9525" cap="flat">
            <a:noFill/>
            <a:prstDash val="solid"/>
            <a:miter/>
          </a:ln>
        </p:spPr>
        <p:txBody>
          <a:bodyPr rtlCol="0" anchor="ctr"/>
          <a:lstStyle/>
          <a:p>
            <a:endParaRPr lang="en-US"/>
          </a:p>
        </p:txBody>
      </p:sp>
      <p:grpSp>
        <p:nvGrpSpPr>
          <p:cNvPr id="29" name="Graphic 421">
            <a:extLst>
              <a:ext uri="{FF2B5EF4-FFF2-40B4-BE49-F238E27FC236}">
                <a16:creationId xmlns:a16="http://schemas.microsoft.com/office/drawing/2014/main" id="{6BCD7C82-61F3-4BB0-91FA-83FBE23EC842}"/>
              </a:ext>
            </a:extLst>
          </p:cNvPr>
          <p:cNvGrpSpPr/>
          <p:nvPr/>
        </p:nvGrpSpPr>
        <p:grpSpPr>
          <a:xfrm flipH="1">
            <a:off x="7697676" y="601841"/>
            <a:ext cx="2882106" cy="5665072"/>
            <a:chOff x="4351496" y="0"/>
            <a:chExt cx="3489008" cy="6858000"/>
          </a:xfrm>
          <a:solidFill>
            <a:schemeClr val="accent1"/>
          </a:solidFill>
        </p:grpSpPr>
        <p:sp>
          <p:nvSpPr>
            <p:cNvPr id="30" name="Freeform: Shape 29">
              <a:extLst>
                <a:ext uri="{FF2B5EF4-FFF2-40B4-BE49-F238E27FC236}">
                  <a16:creationId xmlns:a16="http://schemas.microsoft.com/office/drawing/2014/main" id="{B6AA9452-93F9-4986-920A-621F202468B9}"/>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785BC8-6E59-4D54-8868-D2C026836529}"/>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9931ACF-B3DB-40D4-9099-E1F3BAD63C43}"/>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0395B3F-651F-4464-B9AA-7AD8A0B22BE8}"/>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D38DB3B-A1DF-4C66-9800-51A1A729E797}"/>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19512B-CC39-42C6-8AEB-FC791A67882D}"/>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86A2C4F-A6AD-43E0-ADA9-CC65DEB654F9}"/>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18B00-CAE6-4FA8-9459-9A96A7BB093E}"/>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4A41D5B-71EC-4A91-A21C-976FCAB6BB9F}"/>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B5CEB58-3CE8-42DD-BCFA-E62D1EC1EEF2}"/>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C4F23C1-B398-4EC1-8C62-94FED602E514}"/>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8BF47E-C1D6-42E3-93F4-1260871C6634}"/>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A3CCED5-ACCC-4224-8A31-981ED361536C}"/>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442BB3B-3F3A-4F96-8154-D97D396FC07E}"/>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0FBDD4C-FBC7-4D39-9818-830DD62A2E81}"/>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88F7B84-B0EE-49E1-A0C1-379AB0B690D7}"/>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290045C-05E1-46DA-AA1C-A40512500E75}"/>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9F6F923-33C6-4996-B92E-D44CE50FF7AA}"/>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745BC79-8834-4155-929E-4B8C3FC73E92}"/>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15D5DBC-D9CF-42A7-9C5A-BDD96DEF0D78}"/>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1FB10C2-104D-4ED9-8D15-2999F73BEF1C}"/>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D7BAD07-EE32-4A60-B455-2FD98E15EF47}"/>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C0CA881-2B17-4542-A2F6-D5444C1FA64B}"/>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00D6F2F-E812-47C4-A346-B865DBFB79EE}"/>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A760B8-576F-4E8D-9B1C-848B7FAF95FF}"/>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6219EB9-7A24-4125-9C58-5A6FC93C8EE4}"/>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8E84C9-6A7D-41C7-B2E8-D59F1A7FC34E}"/>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53D97F2-1F25-4E47-BA15-7CCF69E11D45}"/>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805C98D-2B3B-4CE2-A00F-A966748BBB14}"/>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33FBEAC-48C4-4B36-9F16-567371E7B2A2}"/>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9D1ED6-9306-4FEB-A0AA-75ECEAE2D99E}"/>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A9E52B8-2C52-48C3-B0EC-237EA080FA3B}"/>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B3076B0-2B14-4960-BC15-5963663DCAF8}"/>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1B872-989F-453B-851E-B287DABC752C}"/>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EEC082F-9DAA-491C-8E4A-C6ACA1CE540E}"/>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B17AE6D-7BAB-42BC-9A7A-6D78D64B09AF}"/>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389743D-34F9-427E-98FC-489C9DA872EA}"/>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4AB01A2-FF4B-43B6-87AE-8A9583EFD135}"/>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C5D2B8E-1AEE-41CC-AC21-2AE853A75D73}"/>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3F537E8-4DEA-42CD-9B7B-0DD233FF7C46}"/>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B99310-AA6B-4E45-9C9C-F390336B2DC1}"/>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3B0CA10-1348-48DC-824A-A5810771623B}"/>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0194A77-CAFB-4628-9157-DE9BDBF20EF7}"/>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11DEB73-2217-4886-A408-177DF817D470}"/>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E84E001-D732-4F7A-B4A3-B95A83AB4B5A}"/>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1D31412-D580-4692-83CB-25B7D6A6B79B}"/>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FA29447-28DD-446D-B7CF-9805D08E2530}"/>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7065B92-1BCF-485E-ADE7-FF545CEACB74}"/>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65916B4-59A1-40C5-9064-97EC32922F9E}"/>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9D5B4F4-021B-4B8C-99E2-2C951BC058E9}"/>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7EE16C-1EB4-490E-9600-5597F2D02348}"/>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54597BF-7651-4BDE-9462-47555ADFE1CC}"/>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644B844-BFA4-4BA2-885F-488717A11293}"/>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B47710A-C060-427E-A4A6-8695147AB602}"/>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309E8B9-7A23-48F1-972E-41D14EF2377F}"/>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D831A6-73CE-46F7-AC28-01434107212C}"/>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98EBBB8-541F-4C32-9BF0-358D4B5062D5}"/>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AD02BF9-D6DF-4CCD-B468-0B98CA360AC0}"/>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E27AEE-9DC1-482E-87F6-87DDFC2130C0}"/>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4AF9E81-427E-4B09-911B-2D3B58068E9F}"/>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1B93B6C-0F41-4823-A49A-EFBF62439D07}"/>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563054D-9ED6-4B70-A3E8-9E53961C673C}"/>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C4ABA8C-6EA1-41DE-9198-7D885BCFE10D}"/>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D96B74-B0C6-4922-B818-4EA44B6DE999}"/>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7495E30-371C-4D94-A403-8B7CC9878B52}"/>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D34DB05-022D-45BB-8183-3854356D4302}"/>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C1E5EB8-72CA-4E79-A871-BCED3BDCF18F}"/>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F37D9E5-B436-4034-AA21-471D7AD215D7}"/>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C68CB3-AE41-44E7-8CE2-A1EAE900B970}"/>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8477DF7-7EAD-44FE-A826-A545C81E0095}"/>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0D6C947-8CFD-4CAE-BE4A-ED7CEA165273}"/>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EECEAC2-C3ED-4252-ACB2-039B4060DE07}"/>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CA3FE07-9C8E-48D7-AC41-58BF91547E85}"/>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1AA5974-22F5-441F-8BEC-DCABD05EF66B}"/>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7409D6B-FA0F-4E3A-A66E-8299D73774DA}"/>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5D2917D-94AF-474F-9CB8-0EE9E63C66E0}"/>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5FF3880-F90C-4AE9-BE0F-29F2ED6DF419}"/>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E234A5-EDCD-41B6-9B1E-99AC1B1F8A03}"/>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1182860-C9D4-4CB2-BDC3-93206D34FDF7}"/>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1643274-A47C-4AE4-94B1-69F86748ED87}"/>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93BD9FC-2854-4C11-BBFA-64B97EA9711B}"/>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5F86265-B65B-4949-9AF5-67B5527295BF}"/>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9000B0B-907A-4D6E-B7B8-1FA3CC38971D}"/>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86E3866-7DA3-4B5F-9E6F-A78FC3E7AFB3}"/>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1DF4F30-6495-4D5E-A4BE-90056031689C}"/>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794371E-73E9-47F0-9574-123EC51FF0A9}"/>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6AF49A5-E056-4F5A-A396-CD8C534C0534}"/>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F82B30B-16E2-40E8-804F-4A3D8E012C80}"/>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01177A8-8F29-4F90-983F-7954B4A0FADA}"/>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E3CAF9E-97BC-4B07-90C9-6F5FACCA01EC}"/>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860ADE8-048B-45E9-83A4-07641B2DC160}"/>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841826D-5F05-45F8-9E8F-9B4F8EA0645C}"/>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EF504B2-0AC1-4031-9CEE-F4ADEE64650D}"/>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2ECB6B8-D0FB-4B3A-85D2-5EB45711624C}"/>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7AF0D1E-B17C-4CB3-B39A-B4D52910921D}"/>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D4CAB69-F865-4AEC-9E56-EF381C54F4FF}"/>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47D7093-59A7-4F6F-A8E1-EDA5D3305394}"/>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46041A8-34FF-40C0-BB9F-7DB0D0DDB63B}"/>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B85F4C6-7F3A-415D-BE81-0061A791389B}"/>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9EDD5D4-6B3B-4E7C-B13B-854D02F7FCD0}"/>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F52816E-2911-4943-BFC3-A90641622F2E}"/>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B54F7CC-53FF-4EA2-9650-EB08A07199BC}"/>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542E22D-0577-4F46-9536-47A063B5E12D}"/>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CBF227F-30FE-4C14-8BEF-E2A3A6C5A1CD}"/>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65D33EC-2CC8-4171-93F7-89DCB7423770}"/>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913BEC-24DB-4D8A-903F-019561EEE37B}"/>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ACEE0AD-8FAA-4BDA-AC66-527FF6E85294}"/>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45DA652-D00F-439B-95F6-54249C13407F}"/>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751BDF0-18D5-41AE-99B1-909ABDF2D433}"/>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470FD8C-61CB-4D73-8B37-5E4566AF261A}"/>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BC573FF-6C53-4931-B5FC-B07870AF3B54}"/>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D242230-E1D8-4F3B-A5CB-DE34BC6FB5D9}"/>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0D8A272-64F5-47FF-8324-1C56EEDD032E}"/>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D32B557-AEB4-44B4-A34C-F79B53BEACB0}"/>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8391559-A733-4FEC-9A73-B1280A648D78}"/>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A81C6A0-349E-4E20-8FB8-E3407A2E59AF}"/>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065A0A9-0AEA-4315-82CE-04AC24ED16E8}"/>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8D19E8F-2136-405A-A03C-759188F84274}"/>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20DCE24-4B8C-4886-BB19-C442258ADF46}"/>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6817097-3E90-445E-9E5D-1676CA13CCA5}"/>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EA40582-762E-4DD1-BA45-9F92414DA73F}"/>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4A0AB94-CDA1-4F5A-AB0A-15082042AD21}"/>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CA41DE6-BE7A-42D2-9F61-D2FEA550714A}"/>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35E1704-6160-49F5-B5D7-CF725879224B}"/>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171AA1A-BAF6-47B4-AF51-EC15AC21A8D7}"/>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31A16C3-8B1F-4AE6-83E8-D376B1D0C059}"/>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247D7B7-B99C-4520-9370-2CB8C3A7778D}"/>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2231F3E-E0FA-4396-9FE7-103C0764BC0B}"/>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2339080-32D6-434C-BB04-C72D1F8BACB7}"/>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1173F82-0DBA-4E00-BFCF-FA03AE94FB63}"/>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E2B55DC-C8CB-4D82-930A-A8F862313C36}"/>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BE2568D-7A1D-4FE2-BD80-4C09C13BCD1D}"/>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038FFC3-AE8D-4C8C-8F88-E277B07FA21B}"/>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3306E64-AD2E-4DEE-A10C-24CBB67D9393}"/>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28CFA51-08D3-4EE2-97E5-1E970C2114EC}"/>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41E442B-1C51-4AD2-BAE4-2344A2A3E9DB}"/>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0264A1B-10C7-43C0-B5EF-98B352F1A1BC}"/>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6AFACF8-FDE5-47F7-B6FC-6644377AFA1E}"/>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22CBF17-02A8-4693-A813-BBB876AC09FE}"/>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526E482-A0F8-4489-A695-83FCF7BF2CED}"/>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449549B-223A-4C64-9276-64B4990D3CD0}"/>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9E53562-BBA3-4292-B46A-AE26DFC68960}"/>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2F09D72-57D0-45A2-93A7-282F38D447B0}"/>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FD8C764-DAAA-4CF6-8D30-EB0EC6FB4883}"/>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D3826F-7EDC-457B-BB39-D61B93BC8C29}"/>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4C60AD66-AD83-5B4B-97B8-6409A6227BA0}"/>
              </a:ext>
            </a:extLst>
          </p:cNvPr>
          <p:cNvSpPr txBox="1"/>
          <p:nvPr/>
        </p:nvSpPr>
        <p:spPr>
          <a:xfrm>
            <a:off x="0" y="0"/>
            <a:ext cx="3410485" cy="461665"/>
          </a:xfrm>
          <a:prstGeom prst="rect">
            <a:avLst/>
          </a:prstGeom>
          <a:noFill/>
        </p:spPr>
        <p:txBody>
          <a:bodyPr wrap="none" rtlCol="0">
            <a:spAutoFit/>
          </a:bodyPr>
          <a:lstStyle/>
          <a:p>
            <a:r>
              <a:rPr lang="en-PK" sz="2400" b="1" dirty="0">
                <a:latin typeface="Cambria" panose="02040503050406030204" pitchFamily="18" charset="0"/>
              </a:rPr>
              <a:t>LEARNING OUTCOME 2</a:t>
            </a:r>
          </a:p>
        </p:txBody>
      </p:sp>
      <p:sp>
        <p:nvSpPr>
          <p:cNvPr id="176" name="TextBox 175">
            <a:extLst>
              <a:ext uri="{FF2B5EF4-FFF2-40B4-BE49-F238E27FC236}">
                <a16:creationId xmlns:a16="http://schemas.microsoft.com/office/drawing/2014/main" id="{2367E8FD-25ED-3348-B082-BF44821BF9E5}"/>
              </a:ext>
            </a:extLst>
          </p:cNvPr>
          <p:cNvSpPr txBox="1"/>
          <p:nvPr/>
        </p:nvSpPr>
        <p:spPr>
          <a:xfrm>
            <a:off x="-1" y="2386755"/>
            <a:ext cx="8312727" cy="2492990"/>
          </a:xfrm>
          <a:prstGeom prst="rect">
            <a:avLst/>
          </a:prstGeom>
          <a:noFill/>
        </p:spPr>
        <p:txBody>
          <a:bodyPr wrap="square">
            <a:spAutoFit/>
          </a:bodyPr>
          <a:lstStyle/>
          <a:p>
            <a:pPr marL="457200" indent="-457200">
              <a:buFont typeface="Arial" panose="020B0604020202020204" pitchFamily="34" charset="0"/>
              <a:buChar char="•"/>
            </a:pPr>
            <a:r>
              <a:rPr lang="en-GB" sz="3200" b="1" dirty="0">
                <a:effectLst/>
                <a:latin typeface="Cambria" panose="02040503050406030204" pitchFamily="18" charset="0"/>
              </a:rPr>
              <a:t>Produce a Project Management Plan (PMP) for a business project using </a:t>
            </a:r>
            <a:endParaRPr lang="en-GB" sz="3200" dirty="0">
              <a:latin typeface="Cambria" panose="02040503050406030204" pitchFamily="18" charset="0"/>
            </a:endParaRPr>
          </a:p>
          <a:p>
            <a:r>
              <a:rPr lang="en-GB" sz="3200" b="1" dirty="0">
                <a:effectLst/>
                <a:latin typeface="Cambria" panose="02040503050406030204" pitchFamily="18" charset="0"/>
              </a:rPr>
              <a:t>     primary and secondary              </a:t>
            </a:r>
          </a:p>
          <a:p>
            <a:r>
              <a:rPr lang="en-GB" sz="3200" b="1" dirty="0">
                <a:latin typeface="Cambria" panose="02040503050406030204" pitchFamily="18" charset="0"/>
              </a:rPr>
              <a:t>     </a:t>
            </a:r>
            <a:r>
              <a:rPr lang="en-GB" sz="3200" b="1" dirty="0">
                <a:effectLst/>
                <a:latin typeface="Cambria" panose="02040503050406030204" pitchFamily="18" charset="0"/>
              </a:rPr>
              <a:t>research methods </a:t>
            </a:r>
            <a:endParaRPr lang="en-GB" sz="3200" dirty="0">
              <a:latin typeface="Cambria" panose="02040503050406030204" pitchFamily="18" charset="0"/>
            </a:endParaRPr>
          </a:p>
          <a:p>
            <a:pPr marL="457200" indent="-457200">
              <a:buFont typeface="Arial" panose="020B0604020202020204" pitchFamily="34" charset="0"/>
              <a:buChar char="•"/>
            </a:pPr>
            <a:endParaRPr lang="en-GB" sz="2800" b="1" dirty="0">
              <a:effectLst/>
              <a:latin typeface="Cambria" panose="02040503050406030204" pitchFamily="18" charset="0"/>
            </a:endParaRPr>
          </a:p>
        </p:txBody>
      </p:sp>
    </p:spTree>
    <p:extLst>
      <p:ext uri="{BB962C8B-B14F-4D97-AF65-F5344CB8AC3E}">
        <p14:creationId xmlns:p14="http://schemas.microsoft.com/office/powerpoint/2010/main" val="142760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FCC87-ECE9-3B43-BE1D-EA1F9C679D16}"/>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374151"/>
                </a:solidFill>
                <a:latin typeface="Cambria" panose="02040503050406030204" pitchFamily="18" charset="0"/>
              </a:rPr>
              <a:t>F</a:t>
            </a:r>
            <a:r>
              <a:rPr lang="en-GB" sz="2400" b="1" i="0" dirty="0">
                <a:solidFill>
                  <a:srgbClr val="374151"/>
                </a:solidFill>
                <a:effectLst/>
                <a:latin typeface="Cambria" panose="02040503050406030204" pitchFamily="18" charset="0"/>
              </a:rPr>
              <a:t>actors to consider when selecting a sample </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29AF73D6-28BB-A745-BBA3-78EA4DD3789F}"/>
              </a:ext>
            </a:extLst>
          </p:cNvPr>
          <p:cNvSpPr txBox="1"/>
          <p:nvPr/>
        </p:nvSpPr>
        <p:spPr>
          <a:xfrm>
            <a:off x="-1" y="461665"/>
            <a:ext cx="12085983" cy="6247864"/>
          </a:xfrm>
          <a:prstGeom prst="rect">
            <a:avLst/>
          </a:prstGeom>
          <a:noFill/>
        </p:spPr>
        <p:txBody>
          <a:bodyPr wrap="square">
            <a:spAutoFit/>
          </a:bodyPr>
          <a:lstStyle/>
          <a:p>
            <a:pPr algn="l">
              <a:buFont typeface="+mj-lt"/>
              <a:buAutoNum type="arabicPeriod"/>
            </a:pPr>
            <a:r>
              <a:rPr lang="en-GB" sz="2000" b="1" i="0" dirty="0">
                <a:solidFill>
                  <a:srgbClr val="374151"/>
                </a:solidFill>
                <a:effectLst/>
                <a:latin typeface="Cambria" panose="02040503050406030204" pitchFamily="18" charset="0"/>
              </a:rPr>
              <a:t>Aim and objectives: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The aim and objectives of the research study will determine the appropriate sampling technique. The research question and objectives should guide the selection of a sampling technique that is appropriate for the study.</a:t>
            </a:r>
          </a:p>
          <a:p>
            <a:pPr algn="l"/>
            <a:r>
              <a:rPr lang="en-GB" sz="2000" b="1" i="0" dirty="0">
                <a:solidFill>
                  <a:srgbClr val="374151"/>
                </a:solidFill>
                <a:effectLst/>
                <a:latin typeface="Cambria" panose="02040503050406030204" pitchFamily="18" charset="0"/>
              </a:rPr>
              <a:t>2.Deliverables: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deliverables of the research study should be considered when selecting a sampling technique. The sampling technique should provide data that is relevant and sufficient to address the research question and objectives.</a:t>
            </a:r>
          </a:p>
          <a:p>
            <a:pPr algn="l"/>
            <a:r>
              <a:rPr lang="en-GB" sz="2000" b="1" i="0" dirty="0">
                <a:solidFill>
                  <a:srgbClr val="374151"/>
                </a:solidFill>
                <a:effectLst/>
                <a:latin typeface="Cambria" panose="02040503050406030204" pitchFamily="18" charset="0"/>
              </a:rPr>
              <a:t>3.Quality: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 quality of the data collected is important to ensure the validity and reliability of the research study. The sampling technique should be designed to minimize bias and ensure that the sample is representative of the population being studied.</a:t>
            </a:r>
          </a:p>
          <a:p>
            <a:pPr algn="l"/>
            <a:r>
              <a:rPr lang="en-GB" sz="2000" b="1" i="0" dirty="0">
                <a:solidFill>
                  <a:srgbClr val="374151"/>
                </a:solidFill>
                <a:effectLst/>
                <a:latin typeface="Cambria" panose="02040503050406030204" pitchFamily="18" charset="0"/>
              </a:rPr>
              <a:t>4.Risk:</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The potential risks associated with the research study should be considered when selecting a sampling technique. The sampling technique should minimize the risk of harm to participants and ensure that the study is conducted ethically.</a:t>
            </a:r>
          </a:p>
          <a:p>
            <a:r>
              <a:rPr lang="en-GB" sz="2000" b="1" i="0" dirty="0">
                <a:solidFill>
                  <a:srgbClr val="374151"/>
                </a:solidFill>
                <a:effectLst/>
                <a:latin typeface="Cambria" panose="02040503050406030204" pitchFamily="18" charset="0"/>
              </a:rPr>
              <a:t>5.Stakeholder communication:</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The selection of a sampling technique should consider the communication needs of stakeholders. The stakeholders should be informed about the sampling technique and the rationale for its selection.</a:t>
            </a:r>
          </a:p>
          <a:p>
            <a:pPr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3302198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75E96E-DC6D-F440-8C5B-1E3A8C9275A4}"/>
              </a:ext>
            </a:extLst>
          </p:cNvPr>
          <p:cNvSpPr txBox="1"/>
          <p:nvPr/>
        </p:nvSpPr>
        <p:spPr>
          <a:xfrm>
            <a:off x="0" y="247975"/>
            <a:ext cx="12192000" cy="1323439"/>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6.Resources: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The availability of resources, such as time, budget, and personnel, should be considered when selecting a sampling technique. The sampling technique should be feasible within the constraints of the available resources.</a:t>
            </a:r>
          </a:p>
        </p:txBody>
      </p:sp>
    </p:spTree>
    <p:extLst>
      <p:ext uri="{BB962C8B-B14F-4D97-AF65-F5344CB8AC3E}">
        <p14:creationId xmlns:p14="http://schemas.microsoft.com/office/powerpoint/2010/main" val="416418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EBAF71-E054-A64F-B91B-BC70FFE19E4F}"/>
              </a:ext>
            </a:extLst>
          </p:cNvPr>
          <p:cNvSpPr txBox="1"/>
          <p:nvPr/>
        </p:nvSpPr>
        <p:spPr>
          <a:xfrm>
            <a:off x="0" y="587566"/>
            <a:ext cx="12192000" cy="6186309"/>
          </a:xfrm>
          <a:prstGeom prst="rect">
            <a:avLst/>
          </a:prstGeom>
          <a:noFill/>
        </p:spPr>
        <p:txBody>
          <a:bodyPr wrap="square">
            <a:spAutoFit/>
          </a:bodyPr>
          <a:lstStyle/>
          <a:p>
            <a:pPr marL="342900" indent="-342900" algn="l">
              <a:buFont typeface="Arial" panose="020B0604020202020204" pitchFamily="34" charset="0"/>
              <a:buChar char="•"/>
            </a:pPr>
            <a:r>
              <a:rPr lang="en-GB" sz="2000" b="0" i="0" dirty="0">
                <a:effectLst/>
                <a:latin typeface="Cambria" panose="02040503050406030204" pitchFamily="18" charset="0"/>
              </a:rPr>
              <a:t>A Project Management Plan (PMP) is a document that outlines the details and requirements of a business project, including the methods that will be used to conduct primary and secondary research. The PMP should include a clear description of the project objectives and scope, the research design, project timeline, resource management, risk management, communication management, and data analysis and reporting.</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The research design section of the PMP should describe the primary and secondary research methods that will be used, the sampling strategy, and data collection methods. The project timeline should include a Gantt chart that shows the start and end dates of each phase of the project, as well as milestones and deadlines. Resource management should cover human, financial, and physical resources needed for the project.</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Risk management should identify potential risks and challenges associated with the project and strategies for mitigating risks. Communication management should outline the communication plan for keeping stakeholders informed throughout the project. Finally, the data analysis and reporting section should describe the data analysis plan, including statistical methods and software to be used, as well as the reporting plan, including the format and frequency of reports.</a:t>
            </a:r>
          </a:p>
          <a:p>
            <a:pPr marL="342900" indent="-342900" algn="l">
              <a:buFont typeface="Arial" panose="020B0604020202020204" pitchFamily="34" charset="0"/>
              <a:buChar char="•"/>
            </a:pPr>
            <a:endParaRPr lang="en-GB" sz="2000" b="0" i="0" dirty="0">
              <a:effectLst/>
              <a:latin typeface="Cambria" panose="02040503050406030204" pitchFamily="18" charset="0"/>
            </a:endParaRPr>
          </a:p>
          <a:p>
            <a:pPr marL="342900" indent="-342900" algn="l">
              <a:buFont typeface="Arial" panose="020B0604020202020204" pitchFamily="34" charset="0"/>
              <a:buChar char="•"/>
            </a:pPr>
            <a:r>
              <a:rPr lang="en-GB" sz="2000" b="0" i="0" dirty="0">
                <a:effectLst/>
                <a:latin typeface="Cambria" panose="02040503050406030204" pitchFamily="18" charset="0"/>
              </a:rPr>
              <a:t>Overall, the PMP should provide a comprehensive plan for the business project and how primary and secondary research methods will be used to achieve project objectives.</a:t>
            </a:r>
          </a:p>
          <a:p>
            <a:br>
              <a:rPr lang="en-GB" dirty="0"/>
            </a:br>
            <a:endParaRPr lang="en-PK" dirty="0"/>
          </a:p>
        </p:txBody>
      </p:sp>
      <p:sp>
        <p:nvSpPr>
          <p:cNvPr id="3" name="TextBox 2">
            <a:extLst>
              <a:ext uri="{FF2B5EF4-FFF2-40B4-BE49-F238E27FC236}">
                <a16:creationId xmlns:a16="http://schemas.microsoft.com/office/drawing/2014/main" id="{7538DF73-6814-8342-8FC9-B510966E91D4}"/>
              </a:ext>
            </a:extLst>
          </p:cNvPr>
          <p:cNvSpPr txBox="1"/>
          <p:nvPr/>
        </p:nvSpPr>
        <p:spPr>
          <a:xfrm>
            <a:off x="0" y="84125"/>
            <a:ext cx="12192000" cy="523220"/>
          </a:xfrm>
          <a:prstGeom prst="rect">
            <a:avLst/>
          </a:prstGeom>
          <a:noFill/>
        </p:spPr>
        <p:txBody>
          <a:bodyPr wrap="square" rtlCol="0">
            <a:spAutoFit/>
          </a:bodyPr>
          <a:lstStyle/>
          <a:p>
            <a:pPr algn="ctr"/>
            <a:r>
              <a:rPr lang="en-PK" sz="2800" b="1" dirty="0">
                <a:latin typeface="Cambria" panose="02040503050406030204" pitchFamily="18" charset="0"/>
              </a:rPr>
              <a:t>SUMMARY </a:t>
            </a:r>
          </a:p>
        </p:txBody>
      </p:sp>
    </p:spTree>
    <p:extLst>
      <p:ext uri="{BB962C8B-B14F-4D97-AF65-F5344CB8AC3E}">
        <p14:creationId xmlns:p14="http://schemas.microsoft.com/office/powerpoint/2010/main" val="2495620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4018546" y="2649825"/>
            <a:ext cx="4331369" cy="995209"/>
          </a:xfrm>
          <a:prstGeom prst="rect">
            <a:avLst/>
          </a:prstGeom>
          <a:noFill/>
        </p:spPr>
        <p:txBody>
          <a:bodyPr wrap="square" rtlCol="0" anchor="ctr">
            <a:spAutoFit/>
          </a:bodyPr>
          <a:lstStyle/>
          <a:p>
            <a:pPr algn="ctr"/>
            <a:r>
              <a:rPr lang="en-US" altLang="ko-KR" sz="5867" dirty="0">
                <a:solidFill>
                  <a:schemeClr val="accent1">
                    <a:lumMod val="75000"/>
                  </a:schemeClr>
                </a:solidFill>
                <a:latin typeface="Cambria" panose="02040503050406030204" pitchFamily="18" charset="0"/>
                <a:cs typeface="Arial" pitchFamily="34" charset="0"/>
              </a:rPr>
              <a:t>Thank You</a:t>
            </a:r>
            <a:endParaRPr lang="ko-KR" altLang="en-US" sz="5867" dirty="0">
              <a:solidFill>
                <a:schemeClr val="accent1">
                  <a:lumMod val="75000"/>
                </a:schemeClr>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842B362-5267-4E8E-9DC9-5E7BCDBA4944}"/>
              </a:ext>
            </a:extLst>
          </p:cNvPr>
          <p:cNvSpPr/>
          <p:nvPr/>
        </p:nvSpPr>
        <p:spPr>
          <a:xfrm rot="2914269" flipH="1">
            <a:off x="7343972" y="814459"/>
            <a:ext cx="2091480" cy="965298"/>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37BFAD2-9B23-49E5-9442-6B5F0426A5D3}"/>
              </a:ext>
            </a:extLst>
          </p:cNvPr>
          <p:cNvSpPr/>
          <p:nvPr/>
        </p:nvSpPr>
        <p:spPr>
          <a:xfrm rot="18276566" flipH="1">
            <a:off x="7220052" y="2293408"/>
            <a:ext cx="2037854" cy="1126178"/>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bg1"/>
          </a:solidFill>
          <a:ln w="9525"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0F35F2C2-69E3-47FE-9C7F-D0A371094E5D}"/>
              </a:ext>
            </a:extLst>
          </p:cNvPr>
          <p:cNvGrpSpPr/>
          <p:nvPr/>
        </p:nvGrpSpPr>
        <p:grpSpPr>
          <a:xfrm>
            <a:off x="8071338" y="1797556"/>
            <a:ext cx="3062742" cy="4604897"/>
            <a:chOff x="8071338" y="1797556"/>
            <a:chExt cx="3062742" cy="4604897"/>
          </a:xfrm>
        </p:grpSpPr>
        <p:sp>
          <p:nvSpPr>
            <p:cNvPr id="6" name="Freeform: Shape 5">
              <a:extLst>
                <a:ext uri="{FF2B5EF4-FFF2-40B4-BE49-F238E27FC236}">
                  <a16:creationId xmlns:a16="http://schemas.microsoft.com/office/drawing/2014/main" id="{181F10C5-CBFA-446B-8950-5626666D2980}"/>
                </a:ext>
              </a:extLst>
            </p:cNvPr>
            <p:cNvSpPr/>
            <p:nvPr/>
          </p:nvSpPr>
          <p:spPr>
            <a:xfrm flipH="1">
              <a:off x="8563708" y="2003884"/>
              <a:ext cx="2440002" cy="1449856"/>
            </a:xfrm>
            <a:custGeom>
              <a:avLst/>
              <a:gdLst>
                <a:gd name="connsiteX0" fmla="*/ 558641 w 657225"/>
                <a:gd name="connsiteY0" fmla="*/ 7144 h 390525"/>
                <a:gd name="connsiteX1" fmla="*/ 7144 w 657225"/>
                <a:gd name="connsiteY1" fmla="*/ 382429 h 390525"/>
                <a:gd name="connsiteX2" fmla="*/ 220504 w 657225"/>
                <a:gd name="connsiteY2" fmla="*/ 390049 h 390525"/>
                <a:gd name="connsiteX3" fmla="*/ 651986 w 657225"/>
                <a:gd name="connsiteY3" fmla="*/ 100489 h 390525"/>
              </a:gdLst>
              <a:ahLst/>
              <a:cxnLst>
                <a:cxn ang="0">
                  <a:pos x="connsiteX0" y="connsiteY0"/>
                </a:cxn>
                <a:cxn ang="0">
                  <a:pos x="connsiteX1" y="connsiteY1"/>
                </a:cxn>
                <a:cxn ang="0">
                  <a:pos x="connsiteX2" y="connsiteY2"/>
                </a:cxn>
                <a:cxn ang="0">
                  <a:pos x="connsiteX3" y="connsiteY3"/>
                </a:cxn>
              </a:cxnLst>
              <a:rect l="l" t="t" r="r" b="b"/>
              <a:pathLst>
                <a:path w="657225" h="390525">
                  <a:moveTo>
                    <a:pt x="558641" y="7144"/>
                  </a:moveTo>
                  <a:lnTo>
                    <a:pt x="7144" y="382429"/>
                  </a:lnTo>
                  <a:lnTo>
                    <a:pt x="220504" y="390049"/>
                  </a:lnTo>
                  <a:lnTo>
                    <a:pt x="651986" y="100489"/>
                  </a:lnTo>
                  <a:close/>
                </a:path>
              </a:pathLst>
            </a:custGeom>
            <a:solidFill>
              <a:schemeClr val="bg1"/>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5159FDA-FFBF-47D6-BA1F-D7F868E15D2E}"/>
                </a:ext>
              </a:extLst>
            </p:cNvPr>
            <p:cNvSpPr/>
            <p:nvPr/>
          </p:nvSpPr>
          <p:spPr>
            <a:xfrm flipH="1">
              <a:off x="8215716" y="3284575"/>
              <a:ext cx="2918364" cy="1377468"/>
            </a:xfrm>
            <a:custGeom>
              <a:avLst/>
              <a:gdLst>
                <a:gd name="connsiteX0" fmla="*/ 1037597 w 1190625"/>
                <a:gd name="connsiteY0" fmla="*/ 429536 h 561975"/>
                <a:gd name="connsiteX1" fmla="*/ 1146182 w 1190625"/>
                <a:gd name="connsiteY1" fmla="*/ 340953 h 561975"/>
                <a:gd name="connsiteX2" fmla="*/ 1179519 w 1190625"/>
                <a:gd name="connsiteY2" fmla="*/ 350478 h 561975"/>
                <a:gd name="connsiteX3" fmla="*/ 1187139 w 1190625"/>
                <a:gd name="connsiteY3" fmla="*/ 328571 h 561975"/>
                <a:gd name="connsiteX4" fmla="*/ 167012 w 1190625"/>
                <a:gd name="connsiteY4" fmla="*/ 13293 h 561975"/>
                <a:gd name="connsiteX5" fmla="*/ 13659 w 1190625"/>
                <a:gd name="connsiteY5" fmla="*/ 90446 h 561975"/>
                <a:gd name="connsiteX6" fmla="*/ 90812 w 1190625"/>
                <a:gd name="connsiteY6" fmla="*/ 244751 h 561975"/>
                <a:gd name="connsiteX7" fmla="*/ 1111892 w 1190625"/>
                <a:gd name="connsiteY7" fmla="*/ 560028 h 561975"/>
                <a:gd name="connsiteX8" fmla="*/ 1119512 w 1190625"/>
                <a:gd name="connsiteY8" fmla="*/ 537168 h 561975"/>
                <a:gd name="connsiteX9" fmla="*/ 1037597 w 1190625"/>
                <a:gd name="connsiteY9" fmla="*/ 429536 h 561975"/>
                <a:gd name="connsiteX10" fmla="*/ 153677 w 1190625"/>
                <a:gd name="connsiteY10" fmla="*/ 163788 h 561975"/>
                <a:gd name="connsiteX11" fmla="*/ 96527 w 1190625"/>
                <a:gd name="connsiteY11" fmla="*/ 93303 h 561975"/>
                <a:gd name="connsiteX12" fmla="*/ 153677 w 1190625"/>
                <a:gd name="connsiteY12" fmla="*/ 163788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5" h="561975">
                  <a:moveTo>
                    <a:pt x="1037597" y="429536"/>
                  </a:moveTo>
                  <a:cubicBezTo>
                    <a:pt x="1043312" y="375243"/>
                    <a:pt x="1091889" y="335238"/>
                    <a:pt x="1146182" y="340953"/>
                  </a:cubicBezTo>
                  <a:cubicBezTo>
                    <a:pt x="1158564" y="341906"/>
                    <a:pt x="1169994" y="345716"/>
                    <a:pt x="1179519" y="350478"/>
                  </a:cubicBezTo>
                  <a:lnTo>
                    <a:pt x="1187139" y="328571"/>
                  </a:lnTo>
                  <a:lnTo>
                    <a:pt x="167012" y="13293"/>
                  </a:lnTo>
                  <a:cubicBezTo>
                    <a:pt x="103194" y="-7662"/>
                    <a:pt x="34614" y="26628"/>
                    <a:pt x="13659" y="90446"/>
                  </a:cubicBezTo>
                  <a:cubicBezTo>
                    <a:pt x="-8248" y="155216"/>
                    <a:pt x="26994" y="223796"/>
                    <a:pt x="90812" y="244751"/>
                  </a:cubicBezTo>
                  <a:lnTo>
                    <a:pt x="1111892" y="560028"/>
                  </a:lnTo>
                  <a:lnTo>
                    <a:pt x="1119512" y="537168"/>
                  </a:lnTo>
                  <a:cubicBezTo>
                    <a:pt x="1068077" y="527643"/>
                    <a:pt x="1032834" y="481923"/>
                    <a:pt x="1037597" y="429536"/>
                  </a:cubicBezTo>
                  <a:close/>
                  <a:moveTo>
                    <a:pt x="153677" y="163788"/>
                  </a:moveTo>
                  <a:cubicBezTo>
                    <a:pt x="103194" y="194268"/>
                    <a:pt x="56522" y="136166"/>
                    <a:pt x="96527" y="93303"/>
                  </a:cubicBezTo>
                  <a:cubicBezTo>
                    <a:pt x="147009" y="62823"/>
                    <a:pt x="194634" y="120926"/>
                    <a:pt x="153677" y="163788"/>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1A5A1C-5F9B-46B4-B933-3A5636C6A581}"/>
                </a:ext>
              </a:extLst>
            </p:cNvPr>
            <p:cNvSpPr/>
            <p:nvPr/>
          </p:nvSpPr>
          <p:spPr>
            <a:xfrm flipH="1">
              <a:off x="8363825" y="1797556"/>
              <a:ext cx="726668" cy="726668"/>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40FF674-C67C-4EFC-8E86-0877F7FE5B7B}"/>
                </a:ext>
              </a:extLst>
            </p:cNvPr>
            <p:cNvSpPr/>
            <p:nvPr/>
          </p:nvSpPr>
          <p:spPr>
            <a:xfrm flipH="1">
              <a:off x="8071338" y="4014940"/>
              <a:ext cx="1494202" cy="1634284"/>
            </a:xfrm>
            <a:custGeom>
              <a:avLst/>
              <a:gdLst>
                <a:gd name="connsiteX0" fmla="*/ 564356 w 609600"/>
                <a:gd name="connsiteY0" fmla="*/ 35362 h 666750"/>
                <a:gd name="connsiteX1" fmla="*/ 392906 w 609600"/>
                <a:gd name="connsiteY1" fmla="*/ 50602 h 666750"/>
                <a:gd name="connsiteX2" fmla="*/ 7144 w 609600"/>
                <a:gd name="connsiteY2" fmla="*/ 512564 h 666750"/>
                <a:gd name="connsiteX3" fmla="*/ 193834 w 609600"/>
                <a:gd name="connsiteY3" fmla="*/ 668774 h 666750"/>
                <a:gd name="connsiteX4" fmla="*/ 579596 w 609600"/>
                <a:gd name="connsiteY4" fmla="*/ 206812 h 666750"/>
                <a:gd name="connsiteX5" fmla="*/ 564356 w 609600"/>
                <a:gd name="connsiteY5" fmla="*/ 35362 h 666750"/>
                <a:gd name="connsiteX6" fmla="*/ 497681 w 609600"/>
                <a:gd name="connsiteY6" fmla="*/ 168712 h 666750"/>
                <a:gd name="connsiteX7" fmla="*/ 450056 w 609600"/>
                <a:gd name="connsiteY7" fmla="*/ 128707 h 666750"/>
                <a:gd name="connsiteX8" fmla="*/ 490061 w 609600"/>
                <a:gd name="connsiteY8" fmla="*/ 81082 h 666750"/>
                <a:gd name="connsiteX9" fmla="*/ 537686 w 609600"/>
                <a:gd name="connsiteY9" fmla="*/ 121087 h 666750"/>
                <a:gd name="connsiteX10" fmla="*/ 497681 w 609600"/>
                <a:gd name="connsiteY10" fmla="*/ 1687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666750">
                  <a:moveTo>
                    <a:pt x="564356" y="35362"/>
                  </a:moveTo>
                  <a:cubicBezTo>
                    <a:pt x="512921" y="-7501"/>
                    <a:pt x="436721" y="-833"/>
                    <a:pt x="392906" y="50602"/>
                  </a:cubicBezTo>
                  <a:lnTo>
                    <a:pt x="7144" y="512564"/>
                  </a:lnTo>
                  <a:lnTo>
                    <a:pt x="193834" y="668774"/>
                  </a:lnTo>
                  <a:lnTo>
                    <a:pt x="579596" y="206812"/>
                  </a:lnTo>
                  <a:cubicBezTo>
                    <a:pt x="623411" y="155377"/>
                    <a:pt x="615791" y="78224"/>
                    <a:pt x="564356" y="35362"/>
                  </a:cubicBezTo>
                  <a:close/>
                  <a:moveTo>
                    <a:pt x="497681" y="168712"/>
                  </a:moveTo>
                  <a:cubicBezTo>
                    <a:pt x="473869" y="170617"/>
                    <a:pt x="451961" y="153472"/>
                    <a:pt x="450056" y="128707"/>
                  </a:cubicBezTo>
                  <a:cubicBezTo>
                    <a:pt x="448151" y="104894"/>
                    <a:pt x="465296" y="82987"/>
                    <a:pt x="490061" y="81082"/>
                  </a:cubicBezTo>
                  <a:cubicBezTo>
                    <a:pt x="513874" y="79177"/>
                    <a:pt x="535781" y="96322"/>
                    <a:pt x="537686" y="121087"/>
                  </a:cubicBezTo>
                  <a:cubicBezTo>
                    <a:pt x="539591" y="145852"/>
                    <a:pt x="522446" y="166807"/>
                    <a:pt x="497681" y="168712"/>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E475370-FD97-463A-AC6B-5293E5F0C1F6}"/>
                </a:ext>
              </a:extLst>
            </p:cNvPr>
            <p:cNvSpPr/>
            <p:nvPr/>
          </p:nvSpPr>
          <p:spPr>
            <a:xfrm flipH="1">
              <a:off x="8960854" y="5081018"/>
              <a:ext cx="1447508" cy="1167346"/>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BA21EDB-0712-4DF1-9C27-E5547F34ED91}"/>
                </a:ext>
              </a:extLst>
            </p:cNvPr>
            <p:cNvSpPr/>
            <p:nvPr/>
          </p:nvSpPr>
          <p:spPr>
            <a:xfrm flipH="1">
              <a:off x="8762407" y="6075596"/>
              <a:ext cx="1821059" cy="326857"/>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223665E-B66C-4CD8-B38F-B4AD57E4F764}"/>
                </a:ext>
              </a:extLst>
            </p:cNvPr>
            <p:cNvSpPr/>
            <p:nvPr/>
          </p:nvSpPr>
          <p:spPr>
            <a:xfrm flipH="1">
              <a:off x="9084594" y="5209427"/>
              <a:ext cx="233469" cy="233469"/>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C4B08F4A-D263-460C-AA58-C4338F88900C}"/>
              </a:ext>
            </a:extLst>
          </p:cNvPr>
          <p:cNvGrpSpPr/>
          <p:nvPr/>
        </p:nvGrpSpPr>
        <p:grpSpPr>
          <a:xfrm>
            <a:off x="5510027" y="605297"/>
            <a:ext cx="2769296" cy="2769297"/>
            <a:chOff x="984620" y="2262130"/>
            <a:chExt cx="3448947" cy="3448948"/>
          </a:xfrm>
        </p:grpSpPr>
        <p:sp>
          <p:nvSpPr>
            <p:cNvPr id="17" name="Oval 8">
              <a:extLst>
                <a:ext uri="{FF2B5EF4-FFF2-40B4-BE49-F238E27FC236}">
                  <a16:creationId xmlns:a16="http://schemas.microsoft.com/office/drawing/2014/main" id="{E4EDC33B-4E8B-45D5-AC90-BC9385F40F9F}"/>
                </a:ext>
              </a:extLst>
            </p:cNvPr>
            <p:cNvSpPr/>
            <p:nvPr/>
          </p:nvSpPr>
          <p:spPr>
            <a:xfrm>
              <a:off x="984620" y="2262130"/>
              <a:ext cx="3448947" cy="344894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9">
              <a:extLst>
                <a:ext uri="{FF2B5EF4-FFF2-40B4-BE49-F238E27FC236}">
                  <a16:creationId xmlns:a16="http://schemas.microsoft.com/office/drawing/2014/main" id="{3C551EB6-CC57-49E6-951F-8CA0AE1CDB15}"/>
                </a:ext>
              </a:extLst>
            </p:cNvPr>
            <p:cNvSpPr/>
            <p:nvPr/>
          </p:nvSpPr>
          <p:spPr>
            <a:xfrm>
              <a:off x="984620" y="2262130"/>
              <a:ext cx="3448947" cy="3448948"/>
            </a:xfrm>
            <a:prstGeom prst="ellipse">
              <a:avLst/>
            </a:prstGeom>
            <a: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a:fillRect l="-23305" r="-42566" b="5592"/>
              </a:stretch>
            </a:blipFill>
            <a:ln>
              <a:noFill/>
            </a:ln>
            <a:effectLst>
              <a:outerShdw blurRad="50800" dist="50800" dir="5400000" sx="101000" sy="101000" algn="ctr" rotWithShape="0">
                <a:srgbClr val="92D05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800" b="1" dirty="0">
                  <a:solidFill>
                    <a:schemeClr val="tx1"/>
                  </a:solidFill>
                  <a:effectLst>
                    <a:outerShdw blurRad="50800" dist="50800" dir="5400000" sx="105000" sy="105000" algn="ctr" rotWithShape="0">
                      <a:schemeClr val="accent2">
                        <a:lumMod val="75000"/>
                      </a:schemeClr>
                    </a:outerShdw>
                  </a:effectLst>
                  <a:latin typeface="Cambria" panose="02040503050406030204" pitchFamily="18" charset="0"/>
                </a:rPr>
                <a:t>KEY </a:t>
              </a:r>
            </a:p>
            <a:p>
              <a:pPr algn="ctr"/>
              <a:r>
                <a:rPr lang="en-US" altLang="ko-KR" sz="2800" b="1" dirty="0">
                  <a:solidFill>
                    <a:schemeClr val="tx1"/>
                  </a:solidFill>
                  <a:effectLst>
                    <a:outerShdw blurRad="50800" dist="50800" dir="5400000" sx="105000" sy="105000" algn="ctr" rotWithShape="0">
                      <a:schemeClr val="accent2">
                        <a:lumMod val="75000"/>
                      </a:schemeClr>
                    </a:outerShdw>
                  </a:effectLst>
                  <a:latin typeface="Cambria" panose="02040503050406030204" pitchFamily="18" charset="0"/>
                </a:rPr>
                <a:t>LEARNING </a:t>
              </a:r>
              <a:endParaRPr lang="ko-KR" altLang="en-US" sz="2800" b="1" dirty="0">
                <a:solidFill>
                  <a:schemeClr val="tx1"/>
                </a:solidFill>
                <a:effectLst>
                  <a:outerShdw blurRad="50800" dist="50800" dir="5400000" sx="105000" sy="105000" algn="ctr" rotWithShape="0">
                    <a:schemeClr val="accent2">
                      <a:lumMod val="75000"/>
                    </a:schemeClr>
                  </a:outerShdw>
                </a:effectLst>
                <a:latin typeface="Cambria" panose="02040503050406030204" pitchFamily="18" charset="0"/>
              </a:endParaRPr>
            </a:p>
          </p:txBody>
        </p:sp>
      </p:grpSp>
      <p:sp>
        <p:nvSpPr>
          <p:cNvPr id="26" name="TextBox 25">
            <a:extLst>
              <a:ext uri="{FF2B5EF4-FFF2-40B4-BE49-F238E27FC236}">
                <a16:creationId xmlns:a16="http://schemas.microsoft.com/office/drawing/2014/main" id="{02B249E0-B8DF-214B-BB24-63D77D625569}"/>
              </a:ext>
            </a:extLst>
          </p:cNvPr>
          <p:cNvSpPr txBox="1"/>
          <p:nvPr/>
        </p:nvSpPr>
        <p:spPr>
          <a:xfrm>
            <a:off x="0" y="236282"/>
            <a:ext cx="6096000" cy="461665"/>
          </a:xfrm>
          <a:prstGeom prst="rect">
            <a:avLst/>
          </a:prstGeom>
          <a:noFill/>
        </p:spPr>
        <p:txBody>
          <a:bodyPr wrap="square">
            <a:spAutoFit/>
          </a:bodyPr>
          <a:lstStyle/>
          <a:p>
            <a:r>
              <a:rPr lang="en-GB" sz="2400" b="1" dirty="0">
                <a:solidFill>
                  <a:schemeClr val="accent2">
                    <a:lumMod val="60000"/>
                    <a:lumOff val="40000"/>
                  </a:schemeClr>
                </a:solidFill>
                <a:effectLst/>
                <a:latin typeface="Cambria" panose="02040503050406030204" pitchFamily="18" charset="0"/>
              </a:rPr>
              <a:t>1.Research methods and strategies</a:t>
            </a:r>
            <a:endParaRPr lang="en-GB" sz="2400" b="1" dirty="0">
              <a:solidFill>
                <a:schemeClr val="accent2">
                  <a:lumMod val="60000"/>
                  <a:lumOff val="40000"/>
                </a:schemeClr>
              </a:solidFill>
              <a:latin typeface="Cambria" panose="02040503050406030204" pitchFamily="18" charset="0"/>
            </a:endParaRPr>
          </a:p>
        </p:txBody>
      </p:sp>
      <p:pic>
        <p:nvPicPr>
          <p:cNvPr id="3" name="Picture 2">
            <a:extLst>
              <a:ext uri="{FF2B5EF4-FFF2-40B4-BE49-F238E27FC236}">
                <a16:creationId xmlns:a16="http://schemas.microsoft.com/office/drawing/2014/main" id="{A4AC8F6C-87FA-7A48-8618-DA311A01E462}"/>
              </a:ext>
            </a:extLst>
          </p:cNvPr>
          <p:cNvPicPr>
            <a:picLocks noChangeAspect="1"/>
          </p:cNvPicPr>
          <p:nvPr/>
        </p:nvPicPr>
        <p:blipFill>
          <a:blip r:embed="rId5"/>
          <a:stretch>
            <a:fillRect/>
          </a:stretch>
        </p:blipFill>
        <p:spPr>
          <a:xfrm>
            <a:off x="1188290" y="717488"/>
            <a:ext cx="2011324" cy="2011324"/>
          </a:xfrm>
          <a:prstGeom prst="rect">
            <a:avLst/>
          </a:prstGeom>
        </p:spPr>
      </p:pic>
      <p:sp>
        <p:nvSpPr>
          <p:cNvPr id="27" name="TextBox 26">
            <a:extLst>
              <a:ext uri="{FF2B5EF4-FFF2-40B4-BE49-F238E27FC236}">
                <a16:creationId xmlns:a16="http://schemas.microsoft.com/office/drawing/2014/main" id="{FF62141C-E06D-D542-8BA1-0BF5172FF4C1}"/>
              </a:ext>
            </a:extLst>
          </p:cNvPr>
          <p:cNvSpPr txBox="1"/>
          <p:nvPr/>
        </p:nvSpPr>
        <p:spPr>
          <a:xfrm>
            <a:off x="0" y="2814018"/>
            <a:ext cx="6144490" cy="461665"/>
          </a:xfrm>
          <a:prstGeom prst="rect">
            <a:avLst/>
          </a:prstGeom>
          <a:noFill/>
        </p:spPr>
        <p:txBody>
          <a:bodyPr wrap="square">
            <a:spAutoFit/>
          </a:bodyPr>
          <a:lstStyle/>
          <a:p>
            <a:r>
              <a:rPr lang="en-GB" sz="2400" b="1" dirty="0">
                <a:solidFill>
                  <a:schemeClr val="accent2">
                    <a:lumMod val="60000"/>
                    <a:lumOff val="40000"/>
                  </a:schemeClr>
                </a:solidFill>
                <a:effectLst/>
                <a:latin typeface="Cambria" panose="02040503050406030204" pitchFamily="18" charset="0"/>
              </a:rPr>
              <a:t>2.Field work </a:t>
            </a:r>
            <a:endParaRPr lang="en-GB" sz="2400" b="1" dirty="0">
              <a:solidFill>
                <a:schemeClr val="accent2">
                  <a:lumMod val="60000"/>
                  <a:lumOff val="40000"/>
                </a:schemeClr>
              </a:solidFill>
              <a:latin typeface="Cambria" panose="02040503050406030204" pitchFamily="18" charset="0"/>
            </a:endParaRPr>
          </a:p>
        </p:txBody>
      </p:sp>
      <p:pic>
        <p:nvPicPr>
          <p:cNvPr id="15" name="Picture 14">
            <a:extLst>
              <a:ext uri="{FF2B5EF4-FFF2-40B4-BE49-F238E27FC236}">
                <a16:creationId xmlns:a16="http://schemas.microsoft.com/office/drawing/2014/main" id="{0AFECB3B-ACEA-D449-932C-44B86C0315A6}"/>
              </a:ext>
            </a:extLst>
          </p:cNvPr>
          <p:cNvPicPr>
            <a:picLocks noChangeAspect="1"/>
          </p:cNvPicPr>
          <p:nvPr/>
        </p:nvPicPr>
        <p:blipFill>
          <a:blip r:embed="rId6"/>
          <a:stretch>
            <a:fillRect/>
          </a:stretch>
        </p:blipFill>
        <p:spPr>
          <a:xfrm>
            <a:off x="841957" y="3283849"/>
            <a:ext cx="2200555" cy="2200555"/>
          </a:xfrm>
          <a:prstGeom prst="rect">
            <a:avLst/>
          </a:prstGeom>
        </p:spPr>
      </p:pic>
    </p:spTree>
    <p:extLst>
      <p:ext uri="{BB962C8B-B14F-4D97-AF65-F5344CB8AC3E}">
        <p14:creationId xmlns:p14="http://schemas.microsoft.com/office/powerpoint/2010/main" val="310305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297">
            <a:extLst>
              <a:ext uri="{FF2B5EF4-FFF2-40B4-BE49-F238E27FC236}">
                <a16:creationId xmlns:a16="http://schemas.microsoft.com/office/drawing/2014/main" id="{3A387BFF-4DBC-46EE-B1D2-25506F702EB3}"/>
              </a:ext>
            </a:extLst>
          </p:cNvPr>
          <p:cNvGrpSpPr/>
          <p:nvPr/>
        </p:nvGrpSpPr>
        <p:grpSpPr>
          <a:xfrm>
            <a:off x="4383359" y="78951"/>
            <a:ext cx="7483064" cy="6700097"/>
            <a:chOff x="4594375" y="96827"/>
            <a:chExt cx="7483064" cy="6700097"/>
          </a:xfrm>
        </p:grpSpPr>
        <p:grpSp>
          <p:nvGrpSpPr>
            <p:cNvPr id="54" name="Graphic 166">
              <a:extLst>
                <a:ext uri="{FF2B5EF4-FFF2-40B4-BE49-F238E27FC236}">
                  <a16:creationId xmlns:a16="http://schemas.microsoft.com/office/drawing/2014/main" id="{DD24B049-2406-4190-AFD8-9AE5D6BE3EFA}"/>
                </a:ext>
              </a:extLst>
            </p:cNvPr>
            <p:cNvGrpSpPr/>
            <p:nvPr/>
          </p:nvGrpSpPr>
          <p:grpSpPr>
            <a:xfrm rot="10800000">
              <a:off x="5030867" y="1166911"/>
              <a:ext cx="5370598" cy="1148680"/>
              <a:chOff x="4298394" y="3045618"/>
              <a:chExt cx="3591640" cy="768191"/>
            </a:xfrm>
            <a:solidFill>
              <a:schemeClr val="bg1"/>
            </a:solidFill>
          </p:grpSpPr>
          <p:sp>
            <p:nvSpPr>
              <p:cNvPr id="256" name="Freeform: Shape 255">
                <a:extLst>
                  <a:ext uri="{FF2B5EF4-FFF2-40B4-BE49-F238E27FC236}">
                    <a16:creationId xmlns:a16="http://schemas.microsoft.com/office/drawing/2014/main" id="{ADFA34FA-530D-4338-B84E-A23F8C1CBCB4}"/>
                  </a:ext>
                </a:extLst>
              </p:cNvPr>
              <p:cNvSpPr/>
              <p:nvPr/>
            </p:nvSpPr>
            <p:spPr>
              <a:xfrm>
                <a:off x="4401979" y="3311365"/>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4CE085A-5B5C-4E08-ABB9-DEB421519985}"/>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5D128A36-2DB1-4E37-BF69-B8D687CE44D9}"/>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6D2BC86-ABD9-43C3-A997-78764721129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3DE54CCF-A671-4D10-AC57-2756B07852EF}"/>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542FF827-3A08-4463-839F-F6BF2DE76D04}"/>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8038CA91-31B3-4919-A1EF-9016DA68B397}"/>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EB2D25F5-EFB0-41C6-9894-4B4765210B66}"/>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7A104985-879D-4D52-AE55-D42312D3177C}"/>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286FDF11-F944-4EF3-8C34-6FFCEAFDE555}"/>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B3FC3F4-97BC-4E9D-AA69-C47A5F4DEB15}"/>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C711E36-0CDB-4A3A-A8BE-3DCDF0602E4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9D6EB11-A836-41C2-8E1F-40F38CC7A83A}"/>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4CA6662-09B2-4225-AD62-979ECE31857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FF268ADE-984D-4689-9CBB-F66A87012CA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8F96B2B5-1018-4C86-B651-F86F6DCF4B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B434EA9-4D93-4091-801A-8D1CEFA2AB72}"/>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0547EB96-535A-441D-8A9C-814876AFB8B2}"/>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8DA4376-393D-4EE2-BC37-BFB07B12051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C4E5B74-AF9B-4DFB-9099-7290E9D4F7FD}"/>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1E0C24CB-9258-4DD6-968C-7B03638308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4375" y="2168764"/>
              <a:ext cx="5383773" cy="1153665"/>
            </a:xfrm>
            <a:prstGeom prst="rect">
              <a:avLst/>
            </a:prstGeom>
          </p:spPr>
        </p:pic>
        <p:pic>
          <p:nvPicPr>
            <p:cNvPr id="56" name="Graphic 55">
              <a:extLst>
                <a:ext uri="{FF2B5EF4-FFF2-40B4-BE49-F238E27FC236}">
                  <a16:creationId xmlns:a16="http://schemas.microsoft.com/office/drawing/2014/main" id="{AF78C48E-1E9D-4C21-B7F6-733EAC936F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4855" y="3473578"/>
              <a:ext cx="5383773" cy="1153665"/>
            </a:xfrm>
            <a:prstGeom prst="rect">
              <a:avLst/>
            </a:prstGeom>
          </p:spPr>
        </p:pic>
        <p:pic>
          <p:nvPicPr>
            <p:cNvPr id="57" name="Graphic 56">
              <a:extLst>
                <a:ext uri="{FF2B5EF4-FFF2-40B4-BE49-F238E27FC236}">
                  <a16:creationId xmlns:a16="http://schemas.microsoft.com/office/drawing/2014/main" id="{6454CA2C-015F-4BB0-9594-1F18D7B41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0290" y="4405516"/>
              <a:ext cx="5383773" cy="1153665"/>
            </a:xfrm>
            <a:prstGeom prst="rect">
              <a:avLst/>
            </a:prstGeom>
          </p:spPr>
        </p:pic>
        <p:grpSp>
          <p:nvGrpSpPr>
            <p:cNvPr id="58" name="Graphic 166">
              <a:extLst>
                <a:ext uri="{FF2B5EF4-FFF2-40B4-BE49-F238E27FC236}">
                  <a16:creationId xmlns:a16="http://schemas.microsoft.com/office/drawing/2014/main" id="{3708846D-6ED3-4A0A-8B25-3EFC760A0952}"/>
                </a:ext>
              </a:extLst>
            </p:cNvPr>
            <p:cNvGrpSpPr/>
            <p:nvPr/>
          </p:nvGrpSpPr>
          <p:grpSpPr>
            <a:xfrm rot="10800000">
              <a:off x="5079874" y="2411771"/>
              <a:ext cx="5370598" cy="1148680"/>
              <a:chOff x="4298394" y="3045618"/>
              <a:chExt cx="3591640" cy="768191"/>
            </a:xfrm>
            <a:solidFill>
              <a:schemeClr val="bg1"/>
            </a:solidFill>
          </p:grpSpPr>
          <p:sp>
            <p:nvSpPr>
              <p:cNvPr id="236" name="Freeform: Shape 235">
                <a:extLst>
                  <a:ext uri="{FF2B5EF4-FFF2-40B4-BE49-F238E27FC236}">
                    <a16:creationId xmlns:a16="http://schemas.microsoft.com/office/drawing/2014/main" id="{1624EF58-90D9-4C45-969F-8D407FC234A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D526DA9-D6D1-4973-A959-94FE1623D099}"/>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45A0E55-8188-4D39-B863-1CB01A14E87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CE6A694E-6853-4A05-A33E-13AEFB3B2DD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C739DA6E-6293-4EB7-BD8F-972157B644F5}"/>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D31D40B-B773-4059-9E01-214188B8AEE5}"/>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9CE84FD8-45FF-419B-BC8B-AFE6CE3080E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2617C25-4BE9-4989-BCAC-34B739CAC3C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F9F031F6-6F4F-42A3-BB35-FE5BF3C5B2C8}"/>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EAF53C6E-A628-4530-A6F2-6C9BD24D25E2}"/>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3BEED67-E6D2-4818-9FEA-4FFF618A226C}"/>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C7BC207B-7910-4D92-B102-15CF333F548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75053AA-0BFF-4818-A2FF-331A1F9132FD}"/>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649A6F74-27ED-4833-8B23-D0E59E8C9E1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54A433C-80D0-4C87-8CCA-6E91292D45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D8958BE3-8C7B-40DC-9CA4-52B6853379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54A47C9-FFC7-451F-8D34-A167ACFDFD4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E504B9E8-456C-4828-B157-D5FE0C96255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1D04E453-8E10-48BD-B556-00C08DC1031A}"/>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99B9C8C9-1886-4A0B-8BFF-F753F2E1AAC5}"/>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59" name="Graphic 166">
              <a:extLst>
                <a:ext uri="{FF2B5EF4-FFF2-40B4-BE49-F238E27FC236}">
                  <a16:creationId xmlns:a16="http://schemas.microsoft.com/office/drawing/2014/main" id="{B750ED0C-289A-4042-A006-648AD033C4EF}"/>
                </a:ext>
              </a:extLst>
            </p:cNvPr>
            <p:cNvGrpSpPr/>
            <p:nvPr/>
          </p:nvGrpSpPr>
          <p:grpSpPr>
            <a:xfrm>
              <a:off x="6426468" y="96827"/>
              <a:ext cx="4000541" cy="855648"/>
              <a:chOff x="4298394" y="3045618"/>
              <a:chExt cx="3591640" cy="768191"/>
            </a:xfrm>
            <a:solidFill>
              <a:schemeClr val="bg1"/>
            </a:solidFill>
          </p:grpSpPr>
          <p:sp>
            <p:nvSpPr>
              <p:cNvPr id="216" name="Freeform: Shape 215">
                <a:extLst>
                  <a:ext uri="{FF2B5EF4-FFF2-40B4-BE49-F238E27FC236}">
                    <a16:creationId xmlns:a16="http://schemas.microsoft.com/office/drawing/2014/main" id="{28724574-9161-4A75-A4BD-D39719BCD1FB}"/>
                  </a:ext>
                </a:extLst>
              </p:cNvPr>
              <p:cNvSpPr/>
              <p:nvPr/>
            </p:nvSpPr>
            <p:spPr>
              <a:xfrm>
                <a:off x="4401979" y="3311366"/>
                <a:ext cx="3476624"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5BD29B1E-711F-43F2-8BFA-33A728ED8A77}"/>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F33EED04-7588-42FF-934B-E86882AD0ECC}"/>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F2E67A8-27F3-45B3-88EC-819163621644}"/>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04954B9-D07D-423E-B2E0-83669D9C0A0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27CCE5F1-3C34-4771-BF97-25F919D70549}"/>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7D9E1B22-B75F-48EE-A8A9-532F76B0A8E9}"/>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DBF11BCD-F134-417F-B8FA-CBCC9E0D1D90}"/>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9DE9CBE-F340-4A51-A894-62FCEE8BCB07}"/>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9B6AFBFA-2ED5-4013-BF04-EE7FF56C9BA6}"/>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F3347CF-DBE3-4CDA-B478-AAC7A31AC31F}"/>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2F2CDDAF-D11F-41F1-BA02-8FF777E9B12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02D585F5-6D8C-4454-A20B-67B432A847F8}"/>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D49F772-3505-465F-A63E-64B9406DA65A}"/>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B42531F8-8AAA-47B5-BA56-8ACA1852A1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84DB7EEC-0746-4F19-A157-93DF59F4626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732578E-DCEF-4C73-8F1B-B1A00B603AA3}"/>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69A7F52A-6059-44D0-B752-DAA6EF3A6B25}"/>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25B7E0FE-7FA9-4582-9939-C30283374168}"/>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E39AE861-DAFB-4D5C-B925-5D662262A30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0" name="Graphic 234">
              <a:extLst>
                <a:ext uri="{FF2B5EF4-FFF2-40B4-BE49-F238E27FC236}">
                  <a16:creationId xmlns:a16="http://schemas.microsoft.com/office/drawing/2014/main" id="{1CD6633D-075C-4F2F-8A39-1EB734ED587A}"/>
                </a:ext>
              </a:extLst>
            </p:cNvPr>
            <p:cNvGrpSpPr/>
            <p:nvPr/>
          </p:nvGrpSpPr>
          <p:grpSpPr>
            <a:xfrm>
              <a:off x="5399552" y="412759"/>
              <a:ext cx="5236443" cy="1785631"/>
              <a:chOff x="7533181" y="1351306"/>
              <a:chExt cx="4265296" cy="1454469"/>
            </a:xfrm>
            <a:solidFill>
              <a:schemeClr val="bg1"/>
            </a:solidFill>
          </p:grpSpPr>
          <p:sp>
            <p:nvSpPr>
              <p:cNvPr id="210" name="Freeform: Shape 209">
                <a:extLst>
                  <a:ext uri="{FF2B5EF4-FFF2-40B4-BE49-F238E27FC236}">
                    <a16:creationId xmlns:a16="http://schemas.microsoft.com/office/drawing/2014/main" id="{4C7749AE-DB5D-4D28-A812-D4764E453164}"/>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8B0957CE-252E-43B9-B05C-E467062431CB}"/>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6F73D7B8-5FF8-4CDE-863D-912A2F210B87}"/>
                  </a:ext>
                </a:extLst>
              </p:cNvPr>
              <p:cNvSpPr/>
              <p:nvPr/>
            </p:nvSpPr>
            <p:spPr>
              <a:xfrm>
                <a:off x="7533181" y="1351306"/>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AD449A4-D004-481D-B64C-6A77AE060BDA}"/>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66D652F4-1A3B-4937-9AF1-126236AD03C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EE9C6946-5F86-4016-A2FE-B2CD46A04113}"/>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61" name="Graphic 166">
              <a:extLst>
                <a:ext uri="{FF2B5EF4-FFF2-40B4-BE49-F238E27FC236}">
                  <a16:creationId xmlns:a16="http://schemas.microsoft.com/office/drawing/2014/main" id="{16769924-464A-4713-8E50-F889EAEB0482}"/>
                </a:ext>
              </a:extLst>
            </p:cNvPr>
            <p:cNvGrpSpPr/>
            <p:nvPr/>
          </p:nvGrpSpPr>
          <p:grpSpPr>
            <a:xfrm>
              <a:off x="6715061" y="5486362"/>
              <a:ext cx="3989135" cy="838142"/>
              <a:chOff x="4305300" y="3052762"/>
              <a:chExt cx="3581400" cy="752475"/>
            </a:xfrm>
            <a:solidFill>
              <a:schemeClr val="bg1"/>
            </a:solidFill>
          </p:grpSpPr>
          <p:sp>
            <p:nvSpPr>
              <p:cNvPr id="190" name="Freeform: Shape 189">
                <a:extLst>
                  <a:ext uri="{FF2B5EF4-FFF2-40B4-BE49-F238E27FC236}">
                    <a16:creationId xmlns:a16="http://schemas.microsoft.com/office/drawing/2014/main" id="{5BF0D0BF-1BAC-403F-8842-DA4B0E2C8EAA}"/>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4C97C16A-C57E-4ACF-BB33-C29236CB1D9E}"/>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7FD0F2D-BF02-4FA4-BDB8-7550CD485520}"/>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E356F91-A046-4658-A7FD-F2AC31372912}"/>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476DAF5-069D-4C00-A840-34DB3B13CD34}"/>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E095B6E-C018-445C-B521-10101B9EB2E0}"/>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35CF749-62F5-4590-833F-3D5B50D50BF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73037C8-9D87-41BE-BFFC-A98AA59E7EBA}"/>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F8031E0-D780-4201-88C4-C2849C07C0F5}"/>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C142BC8-0251-4228-95A2-869175A0064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11793448-6769-4C41-8AE5-A86673B61273}"/>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68459BE0-EFE2-4E8E-8F82-DF7064C46A55}"/>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F07A86B-6139-4348-8FF6-908B10232BF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C7FAF4B-DE86-4FB9-AF72-4C10D6F2F45C}"/>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DF6B8624-89D7-464B-AE1C-41D54EB168EB}"/>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B2F4526-44D6-44E1-9EFC-430B7689A446}"/>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D96FF190-45F3-4B82-BFC2-DEF8F0927FFE}"/>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CEC4CBD-D37E-454E-82F5-747802C394E3}"/>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E6080FD-BD5F-4E0C-931D-1A3ED123416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51DE0A1-F04D-4DD4-B3E7-39F10EF1FA3F}"/>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2" name="Graphic 3">
              <a:extLst>
                <a:ext uri="{FF2B5EF4-FFF2-40B4-BE49-F238E27FC236}">
                  <a16:creationId xmlns:a16="http://schemas.microsoft.com/office/drawing/2014/main" id="{50E34CD5-1538-47B4-AAC4-343AB14B9407}"/>
                </a:ext>
              </a:extLst>
            </p:cNvPr>
            <p:cNvGrpSpPr/>
            <p:nvPr/>
          </p:nvGrpSpPr>
          <p:grpSpPr>
            <a:xfrm>
              <a:off x="6431104" y="100108"/>
              <a:ext cx="5646335" cy="6696816"/>
              <a:chOff x="5276850" y="2457450"/>
              <a:chExt cx="1638300" cy="1943100"/>
            </a:xfrm>
            <a:solidFill>
              <a:schemeClr val="bg1"/>
            </a:solidFill>
          </p:grpSpPr>
          <p:sp>
            <p:nvSpPr>
              <p:cNvPr id="63" name="Freeform: Shape 62">
                <a:extLst>
                  <a:ext uri="{FF2B5EF4-FFF2-40B4-BE49-F238E27FC236}">
                    <a16:creationId xmlns:a16="http://schemas.microsoft.com/office/drawing/2014/main" id="{C4827C85-9F24-4900-A5A8-A6DC17739574}"/>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753C022-CC16-4A13-B103-DE8E883C9531}"/>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BC2CBFE-A3C0-4523-B927-378677B8BFAF}"/>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260066E-3E88-46E5-B5C4-DB59F5A115BF}"/>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E98CAD-B1F0-4F0E-AD78-B3129B5EB008}"/>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E076D09-DE40-47F6-A630-8104F500F63A}"/>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08E0EF1-A3DD-498D-9BCC-5248316ADFA1}"/>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2699DEB-B196-45A1-A368-05F26D43C5A6}"/>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491B135-0B92-4A7C-8310-5AD5749322F0}"/>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452CBC5-B271-4EE8-BF21-740E071823D2}"/>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9DF2757-51DB-4C1D-82E7-961BE88C3271}"/>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A040CE-3211-4823-9E68-116FD299554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A3937F4-748F-463A-B62A-9B6B8E0976C8}"/>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C2D26E9-272A-4C41-9A6C-00DB2ED1F237}"/>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6D91168-6D2F-4D74-A952-4463E2860747}"/>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3289C10-AD3E-408E-83BA-A1BC2D2524B2}"/>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E15CBFB-EA18-4496-BE16-A2E64A58AA0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2EC83D-6423-4E8F-ACCD-756F84264614}"/>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CC46467-47E8-4BC2-907C-D6376655D76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1CC970F-15DF-4F7B-BCC3-7AB754F2BC16}"/>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8829EFE-A102-422C-9FAE-CF36F9411FAE}"/>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73B7972-0898-4F79-9F51-AA6861F6CA77}"/>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862E863-B809-4F81-8290-7C3A675BD787}"/>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CA0963B-45D4-44DB-BBBC-4F5DF5BFD998}"/>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BB13771-CCF4-4004-AAF6-85727B077BFD}"/>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24E680-18A4-4925-BC59-39C73604E282}"/>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0DDB656-FBB0-4FDA-A39F-728C6A4BC8F6}"/>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C267DF7-82BD-4AFD-8086-A63A210B3762}"/>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AE660CE-C5BD-42EF-B27C-49E439E1FC8F}"/>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71982C4-8F12-4D9D-8B7E-4747C775CF8A}"/>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A67460-9BE0-41D6-9B22-5BD527E6661C}"/>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69A2F6C-CDB9-403F-927F-BBEAC902E71C}"/>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731CD3B-6859-477C-9486-7C654D947ACB}"/>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47258F6-A7E9-4D60-B1EE-B9B0F2C6366B}"/>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791F520-FBDC-4064-BD86-98167E100676}"/>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BF75AB0-2E21-4C35-A0B7-73202F7B38A8}"/>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6A23C8D-F262-44CC-A1DB-9A4BC902DE30}"/>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41364F5-86D7-4602-9045-D9EB5015661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B64F400-E76C-46E6-98FF-54F7399FBD31}"/>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994CD39-D137-4F6D-BD90-D9596E88077F}"/>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6D5DBF1-2D27-499C-9524-87285968AFEE}"/>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2FECE3C-C112-407F-ADB5-B0EEF0D1315E}"/>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16DFDDF-94AA-451D-840A-996F7C0971CD}"/>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F18C520-BD5D-4E7A-BAB8-C54A483DDE6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BF1E186-61E4-408B-89EB-2CBB9C6D1F8A}"/>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CFE5379-A144-4287-B035-FEA2ED11A8BB}"/>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97F9E09-288E-4D55-A46A-06519760ED9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F4138DC-C73B-4C62-9742-D030D3596E1D}"/>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03182F1-DBBC-4C84-8717-E165E77BE45C}"/>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299CEEDA-A3DB-4D07-8CF4-4EE1AFBF7F88}"/>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A72E71C-E691-4092-8734-6B8414623E18}"/>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F40D4F3-A699-4842-94D6-593102EFE948}"/>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D864144-2DDC-42E9-8E10-9F1F5CA697F8}"/>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AA1A4DF-37A6-43A1-BA9F-7EFFC3E403E9}"/>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FE63D07-C9C6-4D6C-A00B-E784F6F245AF}"/>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254B192-995F-4D1F-B120-D8EB3C71BB64}"/>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2097350-CF47-4B38-A090-D326DBCC38CF}"/>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DD6CE69-64BA-40FD-A7BD-FF1E3492750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673D180-916B-4C94-804D-3BDF2DC66E76}"/>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BB06668-C6A6-4504-A334-1F8600BBBD9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C22D822-DD0F-4A30-9B52-2EF5F951B167}"/>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F117634-8D28-4F9A-8C99-E6DB3CDCE3F2}"/>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CF1EF79-C1F1-4C9E-B817-4B83E5566348}"/>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A87A73F-8794-4D1B-B1DE-0FC9D3997F72}"/>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B6F76E0-A219-40BE-9F3C-E2EF46CF5F37}"/>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522727F-DEAA-42C5-9298-F8647CCD3D1A}"/>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16560F2-5B68-4BA8-9304-5C2848880CEE}"/>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56035D6-08AE-40A6-9556-BDAFAC158CCF}"/>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37CD0DD-28C7-40E5-A0A8-613AC3E2AFA9}"/>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26C7D56-3578-4C1B-B092-89643210F859}"/>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33A1114-4C13-4F2B-8DD1-A5EB52739306}"/>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FA8663A-157C-4059-9152-6761FDF21AEC}"/>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CB31553-F0B4-4AC2-B75B-D3F6CD7C506C}"/>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F20BF26-70E7-4BF3-98E5-C3B240D4E467}"/>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A297DE4-1132-4D8D-9E9C-EBEE0D69E51C}"/>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47521A-B145-4861-BB8D-9E295E04C0B1}"/>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22B39A1-6ACA-43DA-A66B-38CEE1FF3BF9}"/>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4E9BE96-2BBD-449A-8FB5-0937F43383D5}"/>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D2D3213-2908-4806-82E9-3BCDAC62FE6D}"/>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F38F479-96E2-4A4C-98FE-B09DF54D892D}"/>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51F0846-6ABA-47EE-8398-62738039AB22}"/>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F1E3290-6A5E-4362-BEF5-2D3D9A47048A}"/>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B37DB7F-2668-45F1-9CF9-885994D38866}"/>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990E9F2-6D2C-4717-A3EF-1BFB0A312549}"/>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E373849-29E2-460A-A367-02D7B42F8413}"/>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370E49B-0D55-4E60-A04E-DA66CC6DFE6A}"/>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2C34E57-5B92-47A2-B9F0-7D4FA2BB6790}"/>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8FBE5E8-FD5F-465F-874A-3BD49EC8E4E3}"/>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ABD3B61-66C3-4E74-842F-E787DF9131D6}"/>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FB51987-35AA-4754-AD11-82CEBFEDF3D7}"/>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40CA820-0F60-47A8-BFB9-CA49656589B6}"/>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B3CE679-F512-47A2-840C-6EF7EF233775}"/>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77314DD-0AB2-4AA0-825A-3E8AF4E87B03}"/>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8E33AF1-A709-4DB4-B5A7-378C663BA269}"/>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4AE3F5C-F315-40DA-8A0C-CD8F79A884F1}"/>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3ACF955-CB52-4F6F-A12E-E5D86BE9D22F}"/>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491B51-896D-4736-83C8-D51B99C381D3}"/>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DE1BA76-F977-4888-8DB9-C347B1665918}"/>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55D2F3A-8E18-4DFB-B39A-91066A795381}"/>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C8F3C86-E764-4F11-9052-050F22CCF113}"/>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C20636C-EC4D-439B-BC6A-3D60A53F96ED}"/>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EDEDB7C-23E8-4C18-ABB8-42E3A8891DAB}"/>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111917E-4622-449B-BF7C-7CC007E62798}"/>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386617A-C682-495B-97E1-9011EEE24E15}"/>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0B5CCCA-5A7F-4E17-931D-096DCB41F1FD}"/>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3408AD7-3304-4134-B7FE-FB23F87E3EBC}"/>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AC32479-8D6C-47D7-8DFD-D4DE8E527F02}"/>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DAD9C1B-6738-4A07-96ED-DE0CB1A8F61C}"/>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4D29AB1-CA8D-40A0-9BAA-A8BFD60E0238}"/>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E731D6E-527A-45B9-BB15-F955349286D1}"/>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8D3C16F-65C7-44D6-8D44-4ADE71304993}"/>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2F0A647-D6A2-4C87-A83C-4FDDD84CBBE0}"/>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6B7E95C-77FF-41F2-B4F1-89DFB5D4A96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51D3A72-4F6B-4E43-8E64-80BE1884AF84}"/>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7AF692-3455-4BBD-BDF1-33D22F7D1EFC}"/>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336DD38E-04AA-478C-8E46-B641DC6D1DC3}"/>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D30117E-AD25-4453-8373-44EE92A4BF05}"/>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8351072-F5EC-4A68-B60D-CBFBF7D8D4F2}"/>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F64FE24-BF34-4A8E-A28D-BD0C495B8CC1}"/>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4D236D1-23BB-490D-8D39-4B6B8B884F5B}"/>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0A92FEF-B002-4E23-9FDA-51280F76DEB9}"/>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CA4181A-FF1B-4D59-8A4D-1B8DBD565C2C}"/>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3FAA2C2-E986-41C7-B925-900D890F13B9}"/>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C5DECD03-B711-421D-8AAF-868B75A5F9AC}"/>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C02E529-A06C-4A6B-A15E-A39535290171}"/>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409F2D4-BA2D-47E6-B7CA-CB0829DAE39D}"/>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B354D5E-E311-423F-973F-65291ECF2161}"/>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nvGrpSpPr>
            <p:cNvPr id="276" name="Graphic 166">
              <a:extLst>
                <a:ext uri="{FF2B5EF4-FFF2-40B4-BE49-F238E27FC236}">
                  <a16:creationId xmlns:a16="http://schemas.microsoft.com/office/drawing/2014/main" id="{74AA5A7E-3071-4529-8419-E735F24C903B}"/>
                </a:ext>
              </a:extLst>
            </p:cNvPr>
            <p:cNvGrpSpPr/>
            <p:nvPr/>
          </p:nvGrpSpPr>
          <p:grpSpPr>
            <a:xfrm>
              <a:off x="5052311" y="4171348"/>
              <a:ext cx="5032531" cy="1057366"/>
              <a:chOff x="4305300" y="3052762"/>
              <a:chExt cx="3581400" cy="752475"/>
            </a:xfrm>
            <a:solidFill>
              <a:schemeClr val="bg1"/>
            </a:solidFill>
          </p:grpSpPr>
          <p:sp>
            <p:nvSpPr>
              <p:cNvPr id="277" name="Freeform: Shape 276">
                <a:extLst>
                  <a:ext uri="{FF2B5EF4-FFF2-40B4-BE49-F238E27FC236}">
                    <a16:creationId xmlns:a16="http://schemas.microsoft.com/office/drawing/2014/main" id="{DF8DA59A-4D3D-483D-851E-20F3439558AD}"/>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73B6F978-6241-48F7-AD77-547C4300EB56}"/>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F07AD39-36BB-42ED-80C5-E99AF70CB79A}"/>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E2D0023-3E1D-4B8B-9E6E-31E8D0373A3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8CD39220-19B6-4469-A62D-03D3CA0C4C89}"/>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E209FAF-FE80-4178-B319-3C119A9D563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848517B-A75F-4431-BFDE-F38E41C4229B}"/>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7198BAB-EDC0-4CBA-BBA2-F06584E28571}"/>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F63D475-BF3A-4D00-9C15-40113846E61A}"/>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F8E4AF63-2EC3-4859-9A8A-D8B8B3BB2CE1}"/>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531783A-5E48-4BA9-B715-F4ED9558FABE}"/>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8D700BB-E751-48DA-8AB8-914B3CD8E41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589BF9FB-7483-4A69-AA49-A35A6D3C5FAE}"/>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25152BDF-1BEB-4150-8993-9317915EA6B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C7971C53-AABC-4071-B599-F09FEC77B27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B3A78273-7BDD-4C8C-B817-C7279EDDFFF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A4907EC0-58F4-453F-8DF4-09584F491C5C}"/>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8776D23D-4F47-4257-A697-32F36CE05B86}"/>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FCB0B76-FAC5-4775-AE50-CF8A5E580541}"/>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B39CFCF1-BF3A-45CC-8CA6-E6F4EF69F04E}"/>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sp>
        <p:nvSpPr>
          <p:cNvPr id="302" name="Rectangle 301">
            <a:extLst>
              <a:ext uri="{FF2B5EF4-FFF2-40B4-BE49-F238E27FC236}">
                <a16:creationId xmlns:a16="http://schemas.microsoft.com/office/drawing/2014/main" id="{E9B7B593-D656-452E-AFE4-89D6370C70F6}"/>
              </a:ext>
            </a:extLst>
          </p:cNvPr>
          <p:cNvSpPr/>
          <p:nvPr/>
        </p:nvSpPr>
        <p:spPr>
          <a:xfrm>
            <a:off x="-13855" y="2150888"/>
            <a:ext cx="4973781"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xtBox 296">
            <a:extLst>
              <a:ext uri="{FF2B5EF4-FFF2-40B4-BE49-F238E27FC236}">
                <a16:creationId xmlns:a16="http://schemas.microsoft.com/office/drawing/2014/main" id="{73B7DD00-7A0C-0F4B-B429-85E409CBA916}"/>
              </a:ext>
            </a:extLst>
          </p:cNvPr>
          <p:cNvSpPr txBox="1"/>
          <p:nvPr/>
        </p:nvSpPr>
        <p:spPr>
          <a:xfrm>
            <a:off x="-13854" y="1719942"/>
            <a:ext cx="6109854" cy="461665"/>
          </a:xfrm>
          <a:prstGeom prst="rect">
            <a:avLst/>
          </a:prstGeom>
          <a:noFill/>
        </p:spPr>
        <p:txBody>
          <a:bodyPr wrap="square">
            <a:spAutoFit/>
          </a:bodyPr>
          <a:lstStyle/>
          <a:p>
            <a:r>
              <a:rPr lang="en-GB" sz="2400" b="1" dirty="0">
                <a:solidFill>
                  <a:schemeClr val="accent2">
                    <a:lumMod val="60000"/>
                    <a:lumOff val="40000"/>
                  </a:schemeClr>
                </a:solidFill>
                <a:effectLst/>
                <a:latin typeface="Cambria" panose="02040503050406030204" pitchFamily="18" charset="0"/>
              </a:rPr>
              <a:t>1.Research methods and strategies</a:t>
            </a:r>
            <a:endParaRPr lang="en-GB" sz="2400" b="1" dirty="0">
              <a:solidFill>
                <a:schemeClr val="accent2">
                  <a:lumMod val="60000"/>
                  <a:lumOff val="40000"/>
                </a:schemeClr>
              </a:solidFill>
              <a:latin typeface="Cambria" panose="02040503050406030204" pitchFamily="18" charset="0"/>
            </a:endParaRPr>
          </a:p>
        </p:txBody>
      </p:sp>
    </p:spTree>
    <p:extLst>
      <p:ext uri="{BB962C8B-B14F-4D97-AF65-F5344CB8AC3E}">
        <p14:creationId xmlns:p14="http://schemas.microsoft.com/office/powerpoint/2010/main" val="391035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46C6B2-524F-8942-B04B-9F1D994586E9}"/>
              </a:ext>
            </a:extLst>
          </p:cNvPr>
          <p:cNvSpPr txBox="1"/>
          <p:nvPr/>
        </p:nvSpPr>
        <p:spPr>
          <a:xfrm>
            <a:off x="0" y="0"/>
            <a:ext cx="12192000" cy="461665"/>
          </a:xfrm>
          <a:prstGeom prst="rect">
            <a:avLst/>
          </a:prstGeom>
          <a:noFill/>
        </p:spPr>
        <p:txBody>
          <a:bodyPr wrap="square">
            <a:spAutoFit/>
          </a:bodyPr>
          <a:lstStyle/>
          <a:p>
            <a:pPr algn="ctr"/>
            <a:r>
              <a:rPr lang="en-GB" sz="2400" b="1" dirty="0">
                <a:effectLst/>
                <a:latin typeface="Cambria" panose="02040503050406030204" pitchFamily="18" charset="0"/>
              </a:rPr>
              <a:t>Research methods and strategies </a:t>
            </a:r>
            <a:endParaRPr lang="en-GB" sz="2400" b="1" dirty="0">
              <a:latin typeface="Cambria" panose="02040503050406030204" pitchFamily="18" charset="0"/>
            </a:endParaRPr>
          </a:p>
        </p:txBody>
      </p:sp>
      <p:sp>
        <p:nvSpPr>
          <p:cNvPr id="5" name="TextBox 4">
            <a:extLst>
              <a:ext uri="{FF2B5EF4-FFF2-40B4-BE49-F238E27FC236}">
                <a16:creationId xmlns:a16="http://schemas.microsoft.com/office/drawing/2014/main" id="{E841933F-E5C1-0044-B2DA-EA3EB556F0B6}"/>
              </a:ext>
            </a:extLst>
          </p:cNvPr>
          <p:cNvSpPr txBox="1"/>
          <p:nvPr/>
        </p:nvSpPr>
        <p:spPr>
          <a:xfrm>
            <a:off x="0" y="461665"/>
            <a:ext cx="12192000" cy="6801862"/>
          </a:xfrm>
          <a:prstGeom prst="rect">
            <a:avLst/>
          </a:prstGeom>
          <a:noFill/>
        </p:spPr>
        <p:txBody>
          <a:bodyPr wrap="square">
            <a:spAutoFit/>
          </a:bodyPr>
          <a:lstStyle/>
          <a:p>
            <a:r>
              <a:rPr lang="en-GB" sz="2000" dirty="0">
                <a:effectLst/>
                <a:latin typeface="Cambria" panose="02040503050406030204" pitchFamily="18" charset="0"/>
              </a:rPr>
              <a:t>Research methods and strategies refer to the systematic approach used by researchers to collect and analyse data in order to answer research questions or test hypotheses. Here are some common research methods and strategies:</a:t>
            </a:r>
          </a:p>
          <a:p>
            <a:pPr>
              <a:buFont typeface="+mj-lt"/>
              <a:buAutoNum type="arabicPeriod"/>
            </a:pPr>
            <a:r>
              <a:rPr lang="en-GB" sz="2000" b="1" i="0" dirty="0">
                <a:solidFill>
                  <a:srgbClr val="374151"/>
                </a:solidFill>
                <a:effectLst/>
                <a:latin typeface="Cambria" panose="02040503050406030204" pitchFamily="18" charset="0"/>
              </a:rPr>
              <a:t>Surveys: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Surveys are one of the most common research methods used to gather data from a large sample of individuals. Surveys typically use standardized questionnaires to collect data on attitudes, opinions, behaviours, or other variables of interest.</a:t>
            </a:r>
          </a:p>
          <a:p>
            <a:r>
              <a:rPr lang="en-GB" sz="2000" b="1" i="0" dirty="0">
                <a:solidFill>
                  <a:srgbClr val="374151"/>
                </a:solidFill>
                <a:effectLst/>
                <a:latin typeface="Cambria" panose="02040503050406030204" pitchFamily="18" charset="0"/>
              </a:rPr>
              <a:t>2.Interviews:</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Interviews involve asking individuals open-ended questions to gather in-depth information about their experiences, perspectives, or opinions. Interviews can be structured, semi-structured, or unstructured.</a:t>
            </a:r>
          </a:p>
          <a:p>
            <a:r>
              <a:rPr lang="en-GB" sz="2000" b="1" i="0" dirty="0">
                <a:solidFill>
                  <a:srgbClr val="374151"/>
                </a:solidFill>
                <a:effectLst/>
                <a:latin typeface="Cambria" panose="02040503050406030204" pitchFamily="18" charset="0"/>
              </a:rPr>
              <a:t>3.Focus groups: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Focus groups involve bringing together a small group of individuals to discuss a particular topic or issue. Focus groups can be used to gather in-depth qualitative data and explore the diversity of opinions and experiences among participants.</a:t>
            </a:r>
          </a:p>
          <a:p>
            <a:r>
              <a:rPr lang="en-GB" sz="2000" b="1" i="0" dirty="0">
                <a:solidFill>
                  <a:srgbClr val="374151"/>
                </a:solidFill>
                <a:effectLst/>
                <a:latin typeface="Cambria" panose="02040503050406030204" pitchFamily="18" charset="0"/>
              </a:rPr>
              <a:t>4.Case studies: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Case studies involve in-depth examination of a particular individual, group, organization, or event. Case studies can provide detailed and nuanced information about a specific phenomenon.</a:t>
            </a:r>
          </a:p>
          <a:p>
            <a:r>
              <a:rPr lang="en-GB" sz="2000" b="1" i="0" dirty="0">
                <a:solidFill>
                  <a:srgbClr val="374151"/>
                </a:solidFill>
                <a:effectLst/>
                <a:latin typeface="Cambria" panose="02040503050406030204" pitchFamily="18" charset="0"/>
              </a:rPr>
              <a:t>5.Experiments: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Experiments involve manipulating one or more variables to determine their effect on a dependent variable. Experiments are often used to establish cause-and-effect relationships between variables.</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319914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CD786-0E4E-3E41-B581-E8E5E5F2388D}"/>
              </a:ext>
            </a:extLst>
          </p:cNvPr>
          <p:cNvSpPr txBox="1"/>
          <p:nvPr/>
        </p:nvSpPr>
        <p:spPr>
          <a:xfrm>
            <a:off x="0" y="0"/>
            <a:ext cx="12192000" cy="409342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6.Observational research:</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Observational research involves systematically observing and recording behaviours, actions, or events in a natural or controlled setting. Observational research can provide rich and detailed data about social and behavioural phenomena.</a:t>
            </a:r>
          </a:p>
          <a:p>
            <a:pPr marL="285750"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7.Content analysis: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Content analysis involves systematically analysing and interpreting qualitative data, such as text, images, or </a:t>
            </a:r>
            <a:r>
              <a:rPr lang="en-GB" sz="2000" b="0" i="0" dirty="0" err="1">
                <a:solidFill>
                  <a:srgbClr val="374151"/>
                </a:solidFill>
                <a:effectLst/>
                <a:latin typeface="Cambria" panose="02040503050406030204" pitchFamily="18" charset="0"/>
              </a:rPr>
              <a:t>audiovisual</a:t>
            </a:r>
            <a:r>
              <a:rPr lang="en-GB" sz="2000" b="0" i="0" dirty="0">
                <a:solidFill>
                  <a:srgbClr val="374151"/>
                </a:solidFill>
                <a:effectLst/>
                <a:latin typeface="Cambria" panose="02040503050406030204" pitchFamily="18" charset="0"/>
              </a:rPr>
              <a:t> content. Content analysis can be used to identify themes, patterns, or relationships in the data.</a:t>
            </a:r>
          </a:p>
          <a:p>
            <a:pPr marL="285750"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9.Meta-analysis: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Meta-analysis involves systematically reviewing and synthesizing the results of multiple studies on a particular topic. Meta-analysis can provide a more comprehensive and reliable understanding of a phenomenon by combining data from multiple sources.</a:t>
            </a:r>
          </a:p>
        </p:txBody>
      </p:sp>
    </p:spTree>
    <p:extLst>
      <p:ext uri="{BB962C8B-B14F-4D97-AF65-F5344CB8AC3E}">
        <p14:creationId xmlns:p14="http://schemas.microsoft.com/office/powerpoint/2010/main" val="292710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4A789-1BC1-3347-8AA6-02A38451F542}"/>
              </a:ext>
            </a:extLst>
          </p:cNvPr>
          <p:cNvSpPr txBox="1"/>
          <p:nvPr/>
        </p:nvSpPr>
        <p:spPr>
          <a:xfrm>
            <a:off x="0" y="0"/>
            <a:ext cx="12192000" cy="461665"/>
          </a:xfrm>
          <a:prstGeom prst="rect">
            <a:avLst/>
          </a:prstGeom>
          <a:noFill/>
        </p:spPr>
        <p:txBody>
          <a:bodyPr wrap="square">
            <a:spAutoFit/>
          </a:bodyPr>
          <a:lstStyle/>
          <a:p>
            <a:pPr algn="ctr"/>
            <a:r>
              <a:rPr lang="en-GB" sz="2400" b="1" dirty="0">
                <a:effectLst/>
                <a:latin typeface="Cambria" panose="02040503050406030204" pitchFamily="18" charset="0"/>
              </a:rPr>
              <a:t>Primary and secondary research </a:t>
            </a:r>
            <a:endParaRPr lang="en-GB" sz="2400" b="1" dirty="0">
              <a:latin typeface="Cambria" panose="02040503050406030204" pitchFamily="18" charset="0"/>
            </a:endParaRPr>
          </a:p>
        </p:txBody>
      </p:sp>
      <p:sp>
        <p:nvSpPr>
          <p:cNvPr id="5" name="TextBox 4">
            <a:extLst>
              <a:ext uri="{FF2B5EF4-FFF2-40B4-BE49-F238E27FC236}">
                <a16:creationId xmlns:a16="http://schemas.microsoft.com/office/drawing/2014/main" id="{AFB9173E-E2A0-154F-856C-74A0C7ECFCEC}"/>
              </a:ext>
            </a:extLst>
          </p:cNvPr>
          <p:cNvSpPr txBox="1"/>
          <p:nvPr/>
        </p:nvSpPr>
        <p:spPr>
          <a:xfrm>
            <a:off x="0" y="461665"/>
            <a:ext cx="12192000" cy="6555641"/>
          </a:xfrm>
          <a:prstGeom prst="rect">
            <a:avLst/>
          </a:prstGeom>
          <a:noFill/>
        </p:spPr>
        <p:txBody>
          <a:bodyPr wrap="square">
            <a:spAutoFit/>
          </a:bodyPr>
          <a:lstStyle/>
          <a:p>
            <a:pPr marL="342900" indent="-342900">
              <a:buFont typeface="Arial" panose="020B0604020202020204" pitchFamily="34" charset="0"/>
              <a:buChar char="•"/>
            </a:pPr>
            <a:r>
              <a:rPr lang="en-PK" sz="2000" dirty="0">
                <a:latin typeface="Cambria" panose="02040503050406030204" pitchFamily="18" charset="0"/>
              </a:rPr>
              <a:t>The two types of research methodologies used to gather and analyse data are primary and secondary research.</a:t>
            </a:r>
          </a:p>
          <a:p>
            <a:pPr marL="342900" indent="-342900">
              <a:buFont typeface="Arial" panose="020B0604020202020204" pitchFamily="34" charset="0"/>
              <a:buChar char="•"/>
            </a:pPr>
            <a:endParaRPr lang="en-PK" sz="2000" dirty="0">
              <a:latin typeface="Cambria" panose="02040503050406030204" pitchFamily="18" charset="0"/>
            </a:endParaRPr>
          </a:p>
          <a:p>
            <a:pPr marL="342900" indent="-342900">
              <a:buFont typeface="Arial" panose="020B0604020202020204" pitchFamily="34" charset="0"/>
              <a:buChar char="•"/>
            </a:pPr>
            <a:r>
              <a:rPr lang="en-PK" sz="2000" dirty="0">
                <a:latin typeface="Cambria" panose="02040503050406030204" pitchFamily="18" charset="0"/>
              </a:rPr>
              <a:t>Primary research entails gathering fresh data ostensibly from the source. Surveys, interviews, focus groups, experiments, and observations are a few examples of primary research techniques. In primary research, the information is gathered especially to answer the research question or verify the hypothesis.</a:t>
            </a:r>
          </a:p>
          <a:p>
            <a:pPr marL="342900" indent="-342900">
              <a:buFont typeface="Arial" panose="020B0604020202020204" pitchFamily="34" charset="0"/>
              <a:buChar char="•"/>
            </a:pPr>
            <a:endParaRPr lang="en-PK" sz="2000" dirty="0">
              <a:latin typeface="Cambria" panose="02040503050406030204" pitchFamily="18" charset="0"/>
            </a:endParaRPr>
          </a:p>
          <a:p>
            <a:pPr marL="342900" indent="-342900">
              <a:buFont typeface="Arial" panose="020B0604020202020204" pitchFamily="34" charset="0"/>
              <a:buChar char="•"/>
            </a:pPr>
            <a:r>
              <a:rPr lang="en-PK" sz="2000" dirty="0">
                <a:latin typeface="Cambria" panose="02040503050406030204" pitchFamily="18" charset="0"/>
              </a:rPr>
              <a:t>Analysis of information gathered by another party is known as secondary research. Meta-analyses, literature reviews, and studies of preexisting datasets are a few examples of secondary research. In secondary research, the researcher makes use of information that has already been gathered for another reason but still provides insight into the issue at hand.</a:t>
            </a:r>
          </a:p>
          <a:p>
            <a:pPr marL="342900" indent="-342900">
              <a:buFont typeface="Arial" panose="020B0604020202020204" pitchFamily="34" charset="0"/>
              <a:buChar char="•"/>
            </a:pPr>
            <a:endParaRPr lang="en-PK" sz="2000" dirty="0">
              <a:latin typeface="Cambria" panose="02040503050406030204" pitchFamily="18" charset="0"/>
            </a:endParaRPr>
          </a:p>
          <a:p>
            <a:pPr marL="342900" indent="-342900">
              <a:buFont typeface="Arial" panose="020B0604020202020204" pitchFamily="34" charset="0"/>
              <a:buChar char="•"/>
            </a:pPr>
            <a:r>
              <a:rPr lang="en-GB" sz="2000" dirty="0">
                <a:latin typeface="Cambria" panose="02040503050406030204" pitchFamily="18" charset="0"/>
              </a:rPr>
              <a:t>Both primary and secondary research have benefits and drawbacks. The fact that the researcher can customise the research methods to the particular research issue, the fact that the data is fresh and original, and the fact that the researcher has more control over the research process are just a few benefits of primary research. Primary research has certain drawbacks, such as the potential for lengthy and expensive data collection processes as well as the possibility of researcher bias.</a:t>
            </a:r>
          </a:p>
          <a:p>
            <a:pPr marL="342900" indent="-342900">
              <a:buFont typeface="Arial" panose="020B0604020202020204" pitchFamily="34" charset="0"/>
              <a:buChar char="•"/>
            </a:pPr>
            <a:endParaRPr lang="en-GB" sz="2000" dirty="0">
              <a:latin typeface="Cambria" panose="02040503050406030204" pitchFamily="18" charset="0"/>
            </a:endParaRPr>
          </a:p>
          <a:p>
            <a:pPr marL="342900" indent="-342900">
              <a:buFont typeface="Arial" panose="020B0604020202020204" pitchFamily="34" charset="0"/>
              <a:buChar char="•"/>
            </a:pPr>
            <a:r>
              <a:rPr lang="en-GB" sz="2000" dirty="0">
                <a:latin typeface="Cambria" panose="02040503050406030204" pitchFamily="18" charset="0"/>
              </a:rPr>
              <a:t>The ability to analyse existing data more quickly and affordably, the ability to offer a wider viewpoint on the research issue or hypothesis, and the ability to validate results from primary research are just a few benefits of secondary research.</a:t>
            </a:r>
            <a:endParaRPr lang="en-PK" sz="2000" dirty="0">
              <a:latin typeface="Cambria" panose="02040503050406030204" pitchFamily="18" charset="0"/>
            </a:endParaRPr>
          </a:p>
        </p:txBody>
      </p:sp>
    </p:spTree>
    <p:extLst>
      <p:ext uri="{BB962C8B-B14F-4D97-AF65-F5344CB8AC3E}">
        <p14:creationId xmlns:p14="http://schemas.microsoft.com/office/powerpoint/2010/main" val="219666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FD47E3-2886-0C47-82F3-4E92E6770749}"/>
              </a:ext>
            </a:extLst>
          </p:cNvPr>
          <p:cNvSpPr txBox="1"/>
          <p:nvPr/>
        </p:nvSpPr>
        <p:spPr>
          <a:xfrm>
            <a:off x="110836" y="224688"/>
            <a:ext cx="12081164" cy="3631763"/>
          </a:xfrm>
          <a:prstGeom prst="rect">
            <a:avLst/>
          </a:prstGeom>
          <a:noFill/>
        </p:spPr>
        <p:txBody>
          <a:bodyPr wrap="square">
            <a:spAutoFit/>
          </a:bodyPr>
          <a:lstStyle/>
          <a:p>
            <a:pPr marL="342900" indent="-342900">
              <a:buFont typeface="Arial" panose="020B0604020202020204" pitchFamily="34" charset="0"/>
              <a:buChar char="•"/>
            </a:pPr>
            <a:r>
              <a:rPr lang="en-PK" sz="2000" dirty="0">
                <a:latin typeface="Cambria" panose="02040503050406030204" pitchFamily="18" charset="0"/>
              </a:rPr>
              <a:t>The data might not be specific enough to address the study question, it might be obsolete or incomplete, and the researcher might not have control over how the data was gathered, among other drawbacks of secondary research.</a:t>
            </a:r>
          </a:p>
          <a:p>
            <a:pPr marL="342900" indent="-342900">
              <a:buFont typeface="Arial" panose="020B0604020202020204" pitchFamily="34" charset="0"/>
              <a:buChar char="•"/>
            </a:pPr>
            <a:endParaRPr lang="en-PK" sz="2000" dirty="0">
              <a:latin typeface="Cambria" panose="02040503050406030204" pitchFamily="18" charset="0"/>
            </a:endParaRPr>
          </a:p>
          <a:p>
            <a:pPr marL="342900" indent="-342900">
              <a:buFont typeface="Arial" panose="020B0604020202020204" pitchFamily="34" charset="0"/>
              <a:buChar char="•"/>
            </a:pPr>
            <a:r>
              <a:rPr lang="en-PK" sz="2000" dirty="0">
                <a:latin typeface="Cambria" panose="02040503050406030204" pitchFamily="18" charset="0"/>
              </a:rPr>
              <a:t>In accordance with the study objective, resources, and data at hand, both primary and secondary research may be beneficial. The most efficient method to produce new knowledge and respond to research issues is frequently a combination of primary and secondary research.</a:t>
            </a:r>
          </a:p>
          <a:p>
            <a:endParaRPr lang="en-PK" dirty="0"/>
          </a:p>
          <a:p>
            <a:endParaRPr lang="en-PK" dirty="0"/>
          </a:p>
          <a:p>
            <a:endParaRPr lang="en-PK" dirty="0"/>
          </a:p>
          <a:p>
            <a:endParaRPr lang="en-PK" dirty="0"/>
          </a:p>
          <a:p>
            <a:endParaRPr lang="en-PK" dirty="0"/>
          </a:p>
        </p:txBody>
      </p:sp>
    </p:spTree>
    <p:extLst>
      <p:ext uri="{BB962C8B-B14F-4D97-AF65-F5344CB8AC3E}">
        <p14:creationId xmlns:p14="http://schemas.microsoft.com/office/powerpoint/2010/main" val="280926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8EBA9A-934B-4D49-8EC0-3FF6FDB13AF6}"/>
              </a:ext>
            </a:extLst>
          </p:cNvPr>
          <p:cNvSpPr txBox="1"/>
          <p:nvPr/>
        </p:nvSpPr>
        <p:spPr>
          <a:xfrm>
            <a:off x="0" y="0"/>
            <a:ext cx="12192000" cy="461665"/>
          </a:xfrm>
          <a:prstGeom prst="rect">
            <a:avLst/>
          </a:prstGeom>
          <a:noFill/>
        </p:spPr>
        <p:txBody>
          <a:bodyPr wrap="square">
            <a:spAutoFit/>
          </a:bodyPr>
          <a:lstStyle/>
          <a:p>
            <a:pPr algn="ctr"/>
            <a:r>
              <a:rPr lang="en-GB" sz="2400" b="1" i="0" dirty="0">
                <a:solidFill>
                  <a:srgbClr val="343541"/>
                </a:solidFill>
                <a:effectLst/>
                <a:latin typeface="Cambria" panose="02040503050406030204" pitchFamily="18" charset="0"/>
              </a:rPr>
              <a:t>Primary and secondary data collection</a:t>
            </a:r>
            <a:endParaRPr lang="en-PK" sz="2400" b="1" dirty="0">
              <a:latin typeface="Cambria" panose="02040503050406030204" pitchFamily="18" charset="0"/>
            </a:endParaRPr>
          </a:p>
        </p:txBody>
      </p:sp>
      <p:sp>
        <p:nvSpPr>
          <p:cNvPr id="5" name="TextBox 4">
            <a:extLst>
              <a:ext uri="{FF2B5EF4-FFF2-40B4-BE49-F238E27FC236}">
                <a16:creationId xmlns:a16="http://schemas.microsoft.com/office/drawing/2014/main" id="{EE6A7787-4CFE-F44B-A706-7936F0E4FA4E}"/>
              </a:ext>
            </a:extLst>
          </p:cNvPr>
          <p:cNvSpPr txBox="1"/>
          <p:nvPr/>
        </p:nvSpPr>
        <p:spPr>
          <a:xfrm>
            <a:off x="0" y="461665"/>
            <a:ext cx="12192000" cy="7109639"/>
          </a:xfrm>
          <a:prstGeom prst="rect">
            <a:avLst/>
          </a:prstGeom>
          <a:noFill/>
        </p:spPr>
        <p:txBody>
          <a:bodyPr wrap="square">
            <a:spAutoFit/>
          </a:bodyPr>
          <a:lstStyle/>
          <a:p>
            <a:pPr marL="342900" indent="-342900" algn="l">
              <a:buFont typeface="Arial" panose="020B0604020202020204" pitchFamily="34" charset="0"/>
              <a:buChar char="•"/>
            </a:pPr>
            <a:r>
              <a:rPr lang="en-GB" sz="2000" b="0" i="0" dirty="0">
                <a:effectLst/>
                <a:latin typeface="Cambria" panose="02040503050406030204" pitchFamily="18" charset="0"/>
              </a:rPr>
              <a:t>Primary and secondary data collection are two methods of collecting data in research.</a:t>
            </a:r>
          </a:p>
          <a:p>
            <a:pPr marL="342900" indent="-342900" algn="l">
              <a:buFont typeface="Arial" panose="020B0604020202020204" pitchFamily="34" charset="0"/>
              <a:buChar char="•"/>
            </a:pPr>
            <a:r>
              <a:rPr lang="en-GB" sz="2000" b="0" i="0" dirty="0">
                <a:effectLst/>
                <a:latin typeface="Cambria" panose="02040503050406030204" pitchFamily="18" charset="0"/>
              </a:rPr>
              <a:t>Primary data collection involves collecting new data directly from the source. Examples of primary data collection methods include surveys, interviews, focus groups, experiments, and observations. In primary data collection, the researcher collects the data specifically for the research question or hypothesis being tested.</a:t>
            </a:r>
          </a:p>
          <a:p>
            <a:pPr marL="342900" indent="-342900" algn="l">
              <a:buFont typeface="Arial" panose="020B0604020202020204" pitchFamily="34" charset="0"/>
              <a:buChar char="•"/>
            </a:pPr>
            <a:r>
              <a:rPr lang="en-GB" sz="2000" b="0" i="0" dirty="0">
                <a:effectLst/>
                <a:latin typeface="Cambria" panose="02040503050406030204" pitchFamily="18" charset="0"/>
              </a:rPr>
              <a:t>Some advantages of primary data collection include that the researcher has more control over the research process, the data is original and fresh, and the researcher can tailor the research methods to the specific research question. However, primary data collection can be time-consuming and expensive, and the researcher may introduce bias into the research process.</a:t>
            </a:r>
          </a:p>
          <a:p>
            <a:pPr marL="342900" indent="-342900" algn="l">
              <a:buFont typeface="Arial" panose="020B0604020202020204" pitchFamily="34" charset="0"/>
              <a:buChar char="•"/>
            </a:pPr>
            <a:r>
              <a:rPr lang="en-GB" sz="2000" b="0" i="0" dirty="0">
                <a:effectLst/>
                <a:latin typeface="Cambria" panose="02040503050406030204" pitchFamily="18" charset="0"/>
              </a:rPr>
              <a:t>Secondary data collection involves analysing data that has already been collected by someone else. Examples of secondary data collection include literature reviews, meta-analyses, and analyses of existing datasets. In secondary data collection, the researcher uses data that has been collected for other purposes but that can still answer their research question or hypothesis.</a:t>
            </a:r>
          </a:p>
          <a:p>
            <a:pPr marL="342900" indent="-342900" algn="l">
              <a:buFont typeface="Arial" panose="020B0604020202020204" pitchFamily="34" charset="0"/>
              <a:buChar char="•"/>
            </a:pPr>
            <a:r>
              <a:rPr lang="en-GB" sz="2000" b="0" i="0" dirty="0">
                <a:effectLst/>
                <a:latin typeface="Cambria" panose="02040503050406030204" pitchFamily="18" charset="0"/>
              </a:rPr>
              <a:t>Some advantages of secondary data collection include that it can be quicker and cheaper to analyse existing data, it can provide a broader perspective on the research question or hypothesis, and it can validate findings from primary research. However, secondary data collection may not be specific enough to answer the research question, the data may be outdated or incomplete, and the researcher may not have control over how the data was collected.</a:t>
            </a:r>
          </a:p>
          <a:p>
            <a:pPr marL="342900" indent="-342900" algn="l">
              <a:buFont typeface="Arial" panose="020B0604020202020204" pitchFamily="34" charset="0"/>
              <a:buChar char="•"/>
            </a:pPr>
            <a:r>
              <a:rPr lang="en-GB" sz="2000" b="0" i="0" dirty="0">
                <a:effectLst/>
                <a:latin typeface="Cambria" panose="02040503050406030204" pitchFamily="18" charset="0"/>
              </a:rPr>
              <a:t>Both primary and secondary data collection can be useful depending on the research question, resources, and available data. </a:t>
            </a:r>
            <a:br>
              <a:rPr lang="en-GB" sz="2000" dirty="0"/>
            </a:br>
            <a:endParaRPr lang="en-GB" sz="2000" b="0" i="0" dirty="0">
              <a:solidFill>
                <a:srgbClr val="374151"/>
              </a:solidFill>
              <a:effectLst/>
              <a:latin typeface="Cambria" panose="02040503050406030204" pitchFamily="18" charset="0"/>
            </a:endParaRPr>
          </a:p>
          <a:p>
            <a:br>
              <a:rPr lang="en-GB" dirty="0"/>
            </a:br>
            <a:endParaRPr lang="en-PK" dirty="0"/>
          </a:p>
        </p:txBody>
      </p:sp>
    </p:spTree>
    <p:extLst>
      <p:ext uri="{BB962C8B-B14F-4D97-AF65-F5344CB8AC3E}">
        <p14:creationId xmlns:p14="http://schemas.microsoft.com/office/powerpoint/2010/main" val="3629638329"/>
      </p:ext>
    </p:extLst>
  </p:cSld>
  <p:clrMapOvr>
    <a:masterClrMapping/>
  </p:clrMapOvr>
</p:sld>
</file>

<file path=ppt/theme/theme1.xml><?xml version="1.0" encoding="utf-8"?>
<a:theme xmlns:a="http://schemas.openxmlformats.org/drawingml/2006/main" name="Cover and End Slide Master">
  <a:themeElements>
    <a:clrScheme name="AI">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4568</TotalTime>
  <Words>3861</Words>
  <Application>Microsoft Macintosh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Cambria</vt:lpstr>
      <vt:lpstr>Söhne</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Microsoft Office User</cp:lastModifiedBy>
  <cp:revision>113</cp:revision>
  <dcterms:created xsi:type="dcterms:W3CDTF">2018-04-24T17:14:44Z</dcterms:created>
  <dcterms:modified xsi:type="dcterms:W3CDTF">2023-05-05T15:37:23Z</dcterms:modified>
</cp:coreProperties>
</file>